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Proxima Nova"/>
      <p:regular r:id="rId32"/>
      <p:bold r:id="rId33"/>
      <p:italic r:id="rId34"/>
      <p:boldItalic r:id="rId35"/>
    </p:embeddedFont>
    <p:embeddedFont>
      <p:font typeface="Robo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4AADDA9-625D-40DA-B3B1-475643533B58}">
  <a:tblStyle styleId="{E4AADDA9-625D-40DA-B3B1-475643533B5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ProximaNova-bold.fntdata"/><Relationship Id="rId10" Type="http://schemas.openxmlformats.org/officeDocument/2006/relationships/slide" Target="slides/slide4.xml"/><Relationship Id="rId32" Type="http://schemas.openxmlformats.org/officeDocument/2006/relationships/font" Target="fonts/ProximaNova-regular.fntdata"/><Relationship Id="rId13" Type="http://schemas.openxmlformats.org/officeDocument/2006/relationships/slide" Target="slides/slide7.xml"/><Relationship Id="rId35" Type="http://schemas.openxmlformats.org/officeDocument/2006/relationships/font" Target="fonts/ProximaNova-boldItalic.fntdata"/><Relationship Id="rId12" Type="http://schemas.openxmlformats.org/officeDocument/2006/relationships/slide" Target="slides/slide6.xml"/><Relationship Id="rId34" Type="http://schemas.openxmlformats.org/officeDocument/2006/relationships/font" Target="fonts/ProximaNova-italic.fntdata"/><Relationship Id="rId15" Type="http://schemas.openxmlformats.org/officeDocument/2006/relationships/slide" Target="slides/slide9.xml"/><Relationship Id="rId37" Type="http://schemas.openxmlformats.org/officeDocument/2006/relationships/font" Target="fonts/Roboto-bold.fntdata"/><Relationship Id="rId14" Type="http://schemas.openxmlformats.org/officeDocument/2006/relationships/slide" Target="slides/slide8.xml"/><Relationship Id="rId36" Type="http://schemas.openxmlformats.org/officeDocument/2006/relationships/font" Target="fonts/Roboto-regular.fntdata"/><Relationship Id="rId17" Type="http://schemas.openxmlformats.org/officeDocument/2006/relationships/slide" Target="slides/slide11.xml"/><Relationship Id="rId39" Type="http://schemas.openxmlformats.org/officeDocument/2006/relationships/font" Target="fonts/Roboto-boldItalic.fntdata"/><Relationship Id="rId16" Type="http://schemas.openxmlformats.org/officeDocument/2006/relationships/slide" Target="slides/slide10.xml"/><Relationship Id="rId38" Type="http://schemas.openxmlformats.org/officeDocument/2006/relationships/font" Target="fonts/Roboto-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57cf77cea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57cf77cea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Jashan: Here the thermodynamic model thrust is overlayed on top of the static test stand data. We can see that the thermodynamic model provides a </a:t>
            </a:r>
            <a:r>
              <a:rPr lang="en"/>
              <a:t>relatively</a:t>
            </a:r>
            <a:r>
              <a:rPr lang="en"/>
              <a:t> good average of the thrust over the given time span. This also illustrates why the thermodynamic model works better than the direct interpolation model, the low dips in thrust provide strange values for given ode45 timesteps and affect the end results. The smooth thermodynamic curve provides predictable results. The thrust near the end is far lower than the thermodynamic model, potentially showing why both the ISP and DI models fail to reach the full distance.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55aba74be8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55aba74be8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chemeClr val="accent3"/>
                </a:solidFill>
                <a:latin typeface="Proxima Nova"/>
                <a:ea typeface="Proxima Nova"/>
                <a:cs typeface="Proxima Nova"/>
                <a:sym typeface="Proxima Nova"/>
              </a:rPr>
              <a:t>V. Launch Performance Measurement – team effort, group presentation (part C)- compare predicted to measured TA baseline distance (time, altitude at zenith and drift)- compare measured parameters to payload acceleration and altitude data- identify and analyze uncertainties and mathematically define sources of error between calculated and actual results from TA baseline flight and validate payload accuracy- OBJECTIVE: compare empirical to predicted performance and characterize deltas</a:t>
            </a:r>
            <a:endParaRPr sz="900">
              <a:solidFill>
                <a:schemeClr val="accent3"/>
              </a:solidFill>
              <a:latin typeface="Proxima Nova"/>
              <a:ea typeface="Proxima Nova"/>
              <a:cs typeface="Proxima Nova"/>
              <a:sym typeface="Proxima Nova"/>
            </a:endParaRPr>
          </a:p>
          <a:p>
            <a:pPr indent="0" lvl="0" marL="0" rtl="0" algn="l">
              <a:lnSpc>
                <a:spcPct val="115000"/>
              </a:lnSpc>
              <a:spcBef>
                <a:spcPts val="1600"/>
              </a:spcBef>
              <a:spcAft>
                <a:spcPts val="0"/>
              </a:spcAft>
              <a:buNone/>
            </a:pPr>
            <a:r>
              <a:rPr lang="en" sz="900">
                <a:solidFill>
                  <a:schemeClr val="accent3"/>
                </a:solidFill>
                <a:latin typeface="Proxima Nova"/>
                <a:ea typeface="Proxima Nova"/>
                <a:cs typeface="Proxima Nova"/>
                <a:sym typeface="Proxima Nova"/>
              </a:rPr>
              <a:t>Sasha</a:t>
            </a:r>
            <a:endParaRPr sz="900">
              <a:solidFill>
                <a:schemeClr val="accent3"/>
              </a:solidFill>
              <a:latin typeface="Proxima Nova"/>
              <a:ea typeface="Proxima Nova"/>
              <a:cs typeface="Proxima Nova"/>
              <a:sym typeface="Proxima Nova"/>
            </a:endParaRPr>
          </a:p>
          <a:p>
            <a:pPr indent="0" lvl="0" marL="0" rtl="0" algn="l">
              <a:spcBef>
                <a:spcPts val="16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55aba74be8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55aba74be8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Proxima Nova"/>
                <a:ea typeface="Proxima Nova"/>
                <a:cs typeface="Proxima Nova"/>
                <a:sym typeface="Proxima Nova"/>
              </a:rPr>
              <a:t>Dominic: </a:t>
            </a:r>
            <a:r>
              <a:rPr lang="en" sz="1400">
                <a:latin typeface="Proxima Nova"/>
                <a:ea typeface="Proxima Nova"/>
                <a:cs typeface="Proxima Nova"/>
                <a:sym typeface="Proxima Nova"/>
              </a:rPr>
              <a:t>It was found that initial volume of water in the rocket produced the biggest change in performance.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55aba74be8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55aba74be8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Dominic</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55aba74be8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55aba74be8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Dominic</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55aba74be8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55aba74be8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Dominic</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55aba74be8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55aba74be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Dominic</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55aba74be8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55aba74be8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Seb</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562fe6f6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562fe6f6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Sasha</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58ca86181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58ca86181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58e03350e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58e03350e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55aba74be8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55aba74be8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Jashan: The monte carlo simulation gave us 99%, 95% and 90% error rings for both the thermodynamic model and the rocket equation model. The direct interpolation model was too </a:t>
            </a:r>
            <a:r>
              <a:rPr lang="en"/>
              <a:t>susceptible</a:t>
            </a:r>
            <a:r>
              <a:rPr lang="en"/>
              <a:t> to the initial conditions and the cutoff range set to automate the data trimming process. I initially had it removing values where the distance was obviously messed up, however there were too many NaN values to give a reasonable error ellipse. We noticed a couple things here, one being the small error ellipse on the ISP launch. This is because of the usage of only one static test stand dataset. Our launch was inside the 95% error ellipse for the thermodynamic model, but not for the Isp model. For the horizontal range it was very close to the mean in both cases, but we underpredicted our crossrange distance drastically in both cases. We realized this from analyzing the TA launches, and applied a 2x scaling factor for our actual pre-launch estimations, this still proved to not be enough, and we should probably have applied a 3x scaling factor to our estimation.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55aba74be8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55aba74be8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 biggest reason for decreased performance was the larger Cd. There could a number of factors that contributed to this. One could be as simple as the design itself. While all the research conducted over the </a:t>
            </a:r>
            <a:r>
              <a:rPr lang="en" sz="1400"/>
              <a:t>course</a:t>
            </a:r>
            <a:r>
              <a:rPr lang="en" sz="1400"/>
              <a:t> of this lab pointed to a parabolic nose cone reducing the Cd value, it in fact increased the drag associated with our rocket. It is important to note however that there may have been other factors as well such as the fin thickness and manufacturing </a:t>
            </a:r>
            <a:r>
              <a:rPr lang="en" sz="1400"/>
              <a:t>quality that affected the Cd value of the rocket. </a:t>
            </a:r>
            <a:r>
              <a:rPr lang="en" sz="1400"/>
              <a:t>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JACOB</a:t>
            </a:r>
            <a:endParaRPr sz="14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55aba74be8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55aba74be8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launch day, we plugged in our initial conditions to the three different models, and found some interesting results. To start, all three models actually underpredicted the final distance of the launch. One of the possible reasons for this is that the wind measurement was not perfectly accurate, as it was changing rapidly on the launch day. Our monte carlo simulation accounted for high variability in wind, and thus gave us better predictions closer to launch. The wind we recorded right before launch may have changed during launch. Just as strange was that each model had something better. The thermodynamic model, as expected, provided a best estimate of the final distance just because of the </a:t>
            </a:r>
            <a:r>
              <a:rPr lang="en"/>
              <a:t>uncertainty</a:t>
            </a:r>
            <a:r>
              <a:rPr lang="en"/>
              <a:t> with the static test stand data. However, using the actual thrust data in both the ISP and the DI models gave us a better time and altitude measurement, and a better beta </a:t>
            </a:r>
            <a:r>
              <a:rPr lang="en"/>
              <a:t>uncertainty</a:t>
            </a:r>
            <a:r>
              <a:rPr lang="en"/>
              <a:t> angle. I think in both cases the initial high thrust early on gave us a better beta angle starting out which carried on throughout the launch.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JACOB</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58ca86181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58ca86181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JACOB</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55aba74be8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55aba74be8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Seb</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58ca86181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58ca86181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55aba74be8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55aba74be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accent3"/>
                </a:solidFill>
                <a:latin typeface="Proxima Nova"/>
                <a:ea typeface="Proxima Nova"/>
                <a:cs typeface="Proxima Nova"/>
                <a:sym typeface="Proxima Nova"/>
              </a:rPr>
              <a:t>The team characterized the TA Test launch in this slide. Coefficient of drag data was found from the wind tunnel testing, the specific method of which will be discussed later. Thrust came from the static test stand data, and ISP / DeltaV was interpolated from this. The standard deviation of the thrust data should be noted, it ranges heavily in a </a:t>
            </a:r>
            <a:r>
              <a:rPr lang="en" sz="1800">
                <a:solidFill>
                  <a:schemeClr val="accent3"/>
                </a:solidFill>
                <a:latin typeface="Proxima Nova"/>
                <a:ea typeface="Proxima Nova"/>
                <a:cs typeface="Proxima Nova"/>
                <a:sym typeface="Proxima Nova"/>
              </a:rPr>
              <a:t>sinusoidal</a:t>
            </a:r>
            <a:r>
              <a:rPr lang="en" sz="1800">
                <a:solidFill>
                  <a:schemeClr val="accent3"/>
                </a:solidFill>
                <a:latin typeface="Proxima Nova"/>
                <a:ea typeface="Proxima Nova"/>
                <a:cs typeface="Proxima Nova"/>
                <a:sym typeface="Proxima Nova"/>
              </a:rPr>
              <a:t> fashion which we will look at closer down the road.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55aba74be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55aba74be8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Initially, each team member developed one of the multiple checklists. The checklists were divided into the individual tasks and then the sub responsibilities. Each task was designed by team member </a:t>
            </a:r>
            <a:r>
              <a:rPr lang="en"/>
              <a:t>responsible</a:t>
            </a:r>
            <a:r>
              <a:rPr lang="en"/>
              <a:t>, with notes and a done column for checking things off. Addition systems engineering tasks were setup, including a timeline and calendar, along with team member roles. </a:t>
            </a:r>
            <a:endParaRPr/>
          </a:p>
          <a:p>
            <a:pPr indent="0" lvl="0" marL="0" rtl="0" algn="l">
              <a:spcBef>
                <a:spcPts val="0"/>
              </a:spcBef>
              <a:spcAft>
                <a:spcPts val="0"/>
              </a:spcAft>
              <a:buNone/>
            </a:pPr>
            <a:r>
              <a:rPr lang="en"/>
              <a:t>Seb</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55aba74be8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55aba74be8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Jashan: The thermodynamic model was adjusted from the 2012 code with respect to wind and the instantaneous angle calculations. To incorporate wind effects, a vector of the wind velocities was inputted into the state vector. To figure out the initial relative contributions of the wind in both the crossrange and downrange directions, the angle between the wind vector and the relative direction vector was found and the wind was projected onto the direction using a dot product. The relative velocity in each xyz direction was calculated, and the magnitude was taken for use in drag calculations. The angles at each point were calculated from the </a:t>
            </a:r>
            <a:r>
              <a:rPr lang="en"/>
              <a:t>instantaneous</a:t>
            </a:r>
            <a:r>
              <a:rPr lang="en"/>
              <a:t> accelerations using Euler’s angles.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58ca86181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58ca86181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55aba74be8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55aba74be8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Jashan: The Isp Rocket Equation Model calculates the deltaV produced by the rocket and assumes that this is the instantaneous velocity at launch. The thrust data is found from the static test stands performed in class. The graphs in this picture show the TA initial static test stand data, which has been modified for analysis purposes. The misc values before and after the crucial period were removed by calculating the instantaneous slope at each point of the </a:t>
            </a:r>
            <a:r>
              <a:rPr lang="en"/>
              <a:t>fit model</a:t>
            </a:r>
            <a:r>
              <a:rPr lang="en"/>
              <a:t> and then deleting those values. There was a debate about removal of negative force values or shifting up of these values. Directly shifting by the most negative value produced extreme results. A compromise of taking the mean of just the negative values and shifting it up by that, then removing any leftover negative force values was the end solution.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55aba74be8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55aba74be8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Jashan: This slide shows the initial and final product of a sample data set. In the second picture, we see the cubic piecewise interpolation used in contrast to the smoothing spline interpolation method with the built in ‘fit’ function of Matlabs data fitting toolbox. The cubic interpolation does a better job of exactly tracking the points but also includes outliers more. Both the smoothing spline and the cubic interpolated fit produced almost exactly the same area, thus ISP, and thus distance of the rocket for the model so an in depth analysis to the benefits of one of the other was not performed.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55aba74be8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55aba74be8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Jashan: The direct interpolation model combines the first two models. The thrust data is brought into the main script and adjusted accordingly, fitted with the same cubic interpolation model as the second model. To calculate the thrust values at any given timestep of ode45 two methods were employed. The first was directly using the cfit object that was fitted to the data, plugging in time values. Linear interpolating between actual data points ended up being inaccurate because of the </a:t>
            </a:r>
            <a:r>
              <a:rPr lang="en"/>
              <a:t>sinusoidal</a:t>
            </a:r>
            <a:r>
              <a:rPr lang="en"/>
              <a:t> nature of the static test stand thrust curves. This model had two central issues so it was not used in accurately predicting the final destination of the rocket. Because of the rapid decrease in thrust values at certain points, the accelerations would lack, thus velocities and distances, making the final distance roughly a third of the distance in the thermodynamic case. In addition the stopping condition for ode45 was based on thermodynamic results and thus did not perfectly line up with the direct interpolation model, care was taken to as closely match the transition to the second stage as possible but it was not perfect.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0" name="Shape 50"/>
        <p:cNvGrpSpPr/>
        <p:nvPr/>
      </p:nvGrpSpPr>
      <p:grpSpPr>
        <a:xfrm>
          <a:off x="0" y="0"/>
          <a:ext cx="0" cy="0"/>
          <a:chOff x="0" y="0"/>
          <a:chExt cx="0" cy="0"/>
        </a:xfrm>
      </p:grpSpPr>
      <p:sp>
        <p:nvSpPr>
          <p:cNvPr id="51" name="Google Shape;51;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3" name="Google Shape;53;p11"/>
          <p:cNvSpPr txBox="1"/>
          <p:nvPr>
            <p:ph idx="1" type="body"/>
          </p:nvPr>
        </p:nvSpPr>
        <p:spPr>
          <a:xfrm>
            <a:off x="311700" y="3071300"/>
            <a:ext cx="8520600" cy="901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4" name="Google Shape;54;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5" name="Shape 55"/>
        <p:cNvGrpSpPr/>
        <p:nvPr/>
      </p:nvGrpSpPr>
      <p:grpSpPr>
        <a:xfrm>
          <a:off x="0" y="0"/>
          <a:ext cx="0" cy="0"/>
          <a:chOff x="0" y="0"/>
          <a:chExt cx="0" cy="0"/>
        </a:xfrm>
      </p:grpSpPr>
      <p:sp>
        <p:nvSpPr>
          <p:cNvPr id="56" name="Google Shape;56;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225475" y="0"/>
            <a:ext cx="2239500" cy="298800"/>
          </a:xfrm>
          <a:prstGeom prst="rect">
            <a:avLst/>
          </a:prstGeom>
        </p:spPr>
        <p:txBody>
          <a:bodyPr anchorCtr="0" anchor="t" bIns="91425" lIns="91425" spcFirstLastPara="1" rIns="91425" wrap="square" tIns="91425"/>
          <a:lstStyle>
            <a:lvl1pPr lvl="0" algn="ctr">
              <a:spcBef>
                <a:spcPts val="0"/>
              </a:spcBef>
              <a:spcAft>
                <a:spcPts val="0"/>
              </a:spcAft>
              <a:buSzPts val="2800"/>
              <a:buNone/>
              <a:defRPr b="1" sz="1000">
                <a:solidFill>
                  <a:schemeClr val="lt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3" name="Google Shape;23;p4"/>
          <p:cNvPicPr preferRelativeResize="0"/>
          <p:nvPr/>
        </p:nvPicPr>
        <p:blipFill>
          <a:blip r:embed="rId2">
            <a:alphaModFix/>
          </a:blip>
          <a:stretch>
            <a:fillRect/>
          </a:stretch>
        </p:blipFill>
        <p:spPr>
          <a:xfrm>
            <a:off x="0" y="0"/>
            <a:ext cx="614199" cy="298800"/>
          </a:xfrm>
          <a:prstGeom prst="rect">
            <a:avLst/>
          </a:prstGeom>
          <a:noFill/>
          <a:ln>
            <a:noFill/>
          </a:ln>
        </p:spPr>
      </p:pic>
      <p:pic>
        <p:nvPicPr>
          <p:cNvPr id="24" name="Google Shape;24;p4"/>
          <p:cNvPicPr preferRelativeResize="0"/>
          <p:nvPr/>
        </p:nvPicPr>
        <p:blipFill>
          <a:blip r:embed="rId3">
            <a:alphaModFix/>
          </a:blip>
          <a:stretch>
            <a:fillRect/>
          </a:stretch>
        </p:blipFill>
        <p:spPr>
          <a:xfrm>
            <a:off x="3960425" y="89275"/>
            <a:ext cx="1223150" cy="1202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5" name="Google Shape;35;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7" name="Shape 37"/>
        <p:cNvGrpSpPr/>
        <p:nvPr/>
      </p:nvGrpSpPr>
      <p:grpSpPr>
        <a:xfrm>
          <a:off x="0" y="0"/>
          <a:ext cx="0" cy="0"/>
          <a:chOff x="0" y="0"/>
          <a:chExt cx="0" cy="0"/>
        </a:xfrm>
      </p:grpSpPr>
      <p:sp>
        <p:nvSpPr>
          <p:cNvPr id="38" name="Google Shape;38;p8"/>
          <p:cNvSpPr txBox="1"/>
          <p:nvPr>
            <p:ph type="title"/>
          </p:nvPr>
        </p:nvSpPr>
        <p:spPr>
          <a:xfrm>
            <a:off x="490250" y="526350"/>
            <a:ext cx="57975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9" name="Google Shape;39;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0" name="Shape 40"/>
        <p:cNvGrpSpPr/>
        <p:nvPr/>
      </p:nvGrpSpPr>
      <p:grpSpPr>
        <a:xfrm>
          <a:off x="0" y="0"/>
          <a:ext cx="0" cy="0"/>
          <a:chOff x="0" y="0"/>
          <a:chExt cx="0" cy="0"/>
        </a:xfrm>
      </p:grpSpPr>
      <p:sp>
        <p:nvSpPr>
          <p:cNvPr id="41" name="Google Shape;41;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 name="Google Shape;42;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3" name="Google Shape;43;p9"/>
          <p:cNvSpPr txBox="1"/>
          <p:nvPr>
            <p:ph type="title"/>
          </p:nvPr>
        </p:nvSpPr>
        <p:spPr>
          <a:xfrm>
            <a:off x="265500" y="1205825"/>
            <a:ext cx="4045200" cy="15096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4" name="Google Shape;44;p9"/>
          <p:cNvSpPr txBox="1"/>
          <p:nvPr>
            <p:ph idx="1" type="subTitle"/>
          </p:nvPr>
        </p:nvSpPr>
        <p:spPr>
          <a:xfrm>
            <a:off x="265500" y="27690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5" name="Google Shape;45;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6" name="Google Shape;46;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7" name="Shape 47"/>
        <p:cNvGrpSpPr/>
        <p:nvPr/>
      </p:nvGrpSpPr>
      <p:grpSpPr>
        <a:xfrm>
          <a:off x="0" y="0"/>
          <a:ext cx="0" cy="0"/>
          <a:chOff x="0" y="0"/>
          <a:chExt cx="0" cy="0"/>
        </a:xfrm>
      </p:grpSpPr>
      <p:sp>
        <p:nvSpPr>
          <p:cNvPr id="48" name="Google Shape;48;p10"/>
          <p:cNvSpPr txBox="1"/>
          <p:nvPr>
            <p:ph idx="1" type="body"/>
          </p:nvPr>
        </p:nvSpPr>
        <p:spPr>
          <a:xfrm>
            <a:off x="311700" y="42368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100"/>
              <a:buNone/>
              <a:defRPr sz="2100"/>
            </a:lvl1pPr>
          </a:lstStyle>
          <a:p/>
        </p:txBody>
      </p:sp>
      <p:sp>
        <p:nvSpPr>
          <p:cNvPr id="49" name="Google Shape;49;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drive.google.com/file/d/1zv9COamxujJJJ6WC1OjC1Kwrn0XaObVw/view" TargetMode="Externa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0.jpg"/><Relationship Id="rId4" Type="http://schemas.openxmlformats.org/officeDocument/2006/relationships/image" Target="../media/image2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jp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5.png"/><Relationship Id="rId7"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3"/>
          <p:cNvSpPr txBox="1"/>
          <p:nvPr>
            <p:ph type="ctrTitle"/>
          </p:nvPr>
        </p:nvSpPr>
        <p:spPr>
          <a:xfrm>
            <a:off x="-2252375" y="243725"/>
            <a:ext cx="9144000" cy="11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F1C232"/>
                </a:solidFill>
              </a:rPr>
              <a:t>Bottle Rocket</a:t>
            </a:r>
            <a:endParaRPr b="1">
              <a:solidFill>
                <a:srgbClr val="F1C232"/>
              </a:solidFill>
            </a:endParaRPr>
          </a:p>
          <a:p>
            <a:pPr indent="0" lvl="0" marL="0" rtl="0" algn="l">
              <a:spcBef>
                <a:spcPts val="0"/>
              </a:spcBef>
              <a:spcAft>
                <a:spcPts val="0"/>
              </a:spcAft>
              <a:buNone/>
            </a:pPr>
            <a:r>
              <a:t/>
            </a:r>
            <a:endParaRPr b="1" sz="1200">
              <a:solidFill>
                <a:srgbClr val="F1C232"/>
              </a:solidFill>
            </a:endParaRPr>
          </a:p>
        </p:txBody>
      </p:sp>
      <p:sp>
        <p:nvSpPr>
          <p:cNvPr id="62" name="Google Shape;62;p13"/>
          <p:cNvSpPr txBox="1"/>
          <p:nvPr>
            <p:ph idx="1" type="subTitle"/>
          </p:nvPr>
        </p:nvSpPr>
        <p:spPr>
          <a:xfrm>
            <a:off x="5988450" y="463975"/>
            <a:ext cx="3102000" cy="221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1C232"/>
                </a:solidFill>
              </a:rPr>
              <a:t>Group 12</a:t>
            </a:r>
            <a:endParaRPr sz="1800"/>
          </a:p>
          <a:p>
            <a:pPr indent="0" lvl="0" marL="0" rtl="0" algn="l">
              <a:spcBef>
                <a:spcPts val="0"/>
              </a:spcBef>
              <a:spcAft>
                <a:spcPts val="0"/>
              </a:spcAft>
              <a:buNone/>
            </a:pPr>
            <a:r>
              <a:rPr lang="en" sz="1800"/>
              <a:t>Jashan Chopra</a:t>
            </a:r>
            <a:endParaRPr sz="1800"/>
          </a:p>
          <a:p>
            <a:pPr indent="0" lvl="0" marL="0" rtl="0" algn="l">
              <a:spcBef>
                <a:spcPts val="0"/>
              </a:spcBef>
              <a:spcAft>
                <a:spcPts val="0"/>
              </a:spcAft>
              <a:buNone/>
            </a:pPr>
            <a:r>
              <a:rPr lang="en" sz="1800"/>
              <a:t>Dominic Dougherty</a:t>
            </a:r>
            <a:endParaRPr sz="1800"/>
          </a:p>
          <a:p>
            <a:pPr indent="0" lvl="0" marL="0" rtl="0" algn="l">
              <a:spcBef>
                <a:spcPts val="0"/>
              </a:spcBef>
              <a:spcAft>
                <a:spcPts val="0"/>
              </a:spcAft>
              <a:buNone/>
            </a:pPr>
            <a:r>
              <a:rPr lang="en" sz="1800"/>
              <a:t>Sasha Kryuchkov</a:t>
            </a:r>
            <a:endParaRPr sz="1800"/>
          </a:p>
          <a:p>
            <a:pPr indent="0" lvl="0" marL="0" rtl="0" algn="l">
              <a:spcBef>
                <a:spcPts val="0"/>
              </a:spcBef>
              <a:spcAft>
                <a:spcPts val="0"/>
              </a:spcAft>
              <a:buNone/>
            </a:pPr>
            <a:r>
              <a:rPr lang="en" sz="1800"/>
              <a:t>Sebastian Urrunaga</a:t>
            </a:r>
            <a:endParaRPr sz="1800"/>
          </a:p>
          <a:p>
            <a:pPr indent="0" lvl="0" marL="0" rtl="0" algn="l">
              <a:spcBef>
                <a:spcPts val="0"/>
              </a:spcBef>
              <a:spcAft>
                <a:spcPts val="0"/>
              </a:spcAft>
              <a:buNone/>
            </a:pPr>
            <a:r>
              <a:rPr lang="en" sz="1800"/>
              <a:t>Jacob Weiner</a:t>
            </a:r>
            <a:endParaRPr sz="1800"/>
          </a:p>
        </p:txBody>
      </p:sp>
      <p:pic>
        <p:nvPicPr>
          <p:cNvPr id="63" name="Google Shape;63;p13"/>
          <p:cNvPicPr preferRelativeResize="0"/>
          <p:nvPr/>
        </p:nvPicPr>
        <p:blipFill>
          <a:blip r:embed="rId3">
            <a:alphaModFix/>
          </a:blip>
          <a:stretch>
            <a:fillRect/>
          </a:stretch>
        </p:blipFill>
        <p:spPr>
          <a:xfrm>
            <a:off x="0" y="1941700"/>
            <a:ext cx="5683650" cy="320179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2"/>
          <p:cNvSpPr txBox="1"/>
          <p:nvPr>
            <p:ph type="title"/>
          </p:nvPr>
        </p:nvSpPr>
        <p:spPr>
          <a:xfrm>
            <a:off x="994200" y="91975"/>
            <a:ext cx="7155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E06666"/>
                </a:solidFill>
              </a:rPr>
              <a:t>Thermodynamic Thrust v. Static Test Thrust</a:t>
            </a:r>
            <a:endParaRPr b="1" sz="2400">
              <a:solidFill>
                <a:srgbClr val="E06666"/>
              </a:solidFill>
            </a:endParaRPr>
          </a:p>
          <a:p>
            <a:pPr indent="0" lvl="0" marL="0" rtl="0" algn="ctr">
              <a:spcBef>
                <a:spcPts val="0"/>
              </a:spcBef>
              <a:spcAft>
                <a:spcPts val="0"/>
              </a:spcAft>
              <a:buNone/>
            </a:pPr>
            <a:r>
              <a:t/>
            </a:r>
            <a:endParaRPr/>
          </a:p>
        </p:txBody>
      </p:sp>
      <p:pic>
        <p:nvPicPr>
          <p:cNvPr id="146" name="Google Shape;146;p22"/>
          <p:cNvPicPr preferRelativeResize="0"/>
          <p:nvPr/>
        </p:nvPicPr>
        <p:blipFill rotWithShape="1">
          <a:blip r:embed="rId3">
            <a:alphaModFix/>
          </a:blip>
          <a:srcRect b="3653" l="5752" r="10997" t="9155"/>
          <a:stretch/>
        </p:blipFill>
        <p:spPr>
          <a:xfrm>
            <a:off x="0" y="664675"/>
            <a:ext cx="5124603" cy="4478824"/>
          </a:xfrm>
          <a:prstGeom prst="rect">
            <a:avLst/>
          </a:prstGeom>
          <a:noFill/>
          <a:ln>
            <a:noFill/>
          </a:ln>
        </p:spPr>
      </p:pic>
      <p:sp>
        <p:nvSpPr>
          <p:cNvPr id="147" name="Google Shape;147;p22"/>
          <p:cNvSpPr txBox="1"/>
          <p:nvPr/>
        </p:nvSpPr>
        <p:spPr>
          <a:xfrm>
            <a:off x="6191250" y="1059650"/>
            <a:ext cx="2595600" cy="3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48" name="Google Shape;14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9" name="Google Shape;149;p22"/>
          <p:cNvPicPr preferRelativeResize="0"/>
          <p:nvPr/>
        </p:nvPicPr>
        <p:blipFill>
          <a:blip r:embed="rId4">
            <a:alphaModFix/>
          </a:blip>
          <a:stretch>
            <a:fillRect/>
          </a:stretch>
        </p:blipFill>
        <p:spPr>
          <a:xfrm>
            <a:off x="5799881" y="992456"/>
            <a:ext cx="2031517" cy="1455200"/>
          </a:xfrm>
          <a:prstGeom prst="rect">
            <a:avLst/>
          </a:prstGeom>
          <a:noFill/>
          <a:ln>
            <a:noFill/>
          </a:ln>
        </p:spPr>
      </p:pic>
      <p:sp>
        <p:nvSpPr>
          <p:cNvPr id="150" name="Google Shape;150;p22"/>
          <p:cNvSpPr/>
          <p:nvPr/>
        </p:nvSpPr>
        <p:spPr>
          <a:xfrm>
            <a:off x="8003250" y="1402400"/>
            <a:ext cx="469200" cy="761100"/>
          </a:xfrm>
          <a:prstGeom prst="curvedLeftArrow">
            <a:avLst>
              <a:gd fmla="val 25000" name="adj1"/>
              <a:gd fmla="val 50000" name="adj2"/>
              <a:gd fmla="val 25000" name="adj3"/>
            </a:avLst>
          </a:prstGeom>
          <a:solidFill>
            <a:srgbClr val="E066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3"/>
          <p:cNvSpPr txBox="1"/>
          <p:nvPr>
            <p:ph type="title"/>
          </p:nvPr>
        </p:nvSpPr>
        <p:spPr>
          <a:xfrm>
            <a:off x="311700" y="1297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E06666"/>
                </a:solidFill>
              </a:rPr>
              <a:t>Launch </a:t>
            </a:r>
            <a:r>
              <a:rPr b="1" lang="en" sz="2400">
                <a:solidFill>
                  <a:srgbClr val="E06666"/>
                </a:solidFill>
              </a:rPr>
              <a:t>Performance</a:t>
            </a:r>
            <a:r>
              <a:rPr b="1" lang="en" sz="2400">
                <a:solidFill>
                  <a:srgbClr val="E06666"/>
                </a:solidFill>
              </a:rPr>
              <a:t> Comparison [TA Flight]</a:t>
            </a:r>
            <a:endParaRPr b="1" sz="2400">
              <a:solidFill>
                <a:srgbClr val="E06666"/>
              </a:solidFill>
            </a:endParaRPr>
          </a:p>
        </p:txBody>
      </p:sp>
      <p:graphicFrame>
        <p:nvGraphicFramePr>
          <p:cNvPr id="156" name="Google Shape;156;p23"/>
          <p:cNvGraphicFramePr/>
          <p:nvPr/>
        </p:nvGraphicFramePr>
        <p:xfrm>
          <a:off x="286600" y="702485"/>
          <a:ext cx="3000000" cy="3000000"/>
        </p:xfrm>
        <a:graphic>
          <a:graphicData uri="http://schemas.openxmlformats.org/drawingml/2006/table">
            <a:tbl>
              <a:tblPr>
                <a:noFill/>
                <a:tableStyleId>{E4AADDA9-625D-40DA-B3B1-475643533B58}</a:tableStyleId>
              </a:tblPr>
              <a:tblGrid>
                <a:gridCol w="2856925"/>
                <a:gridCol w="2856925"/>
                <a:gridCol w="2856925"/>
              </a:tblGrid>
              <a:tr h="646100">
                <a:tc>
                  <a:txBody>
                    <a:bodyPr>
                      <a:noAutofit/>
                    </a:bodyPr>
                    <a:lstStyle/>
                    <a:p>
                      <a:pPr indent="0" lvl="0" marL="0" rtl="0" algn="l">
                        <a:spcBef>
                          <a:spcPts val="0"/>
                        </a:spcBef>
                        <a:spcAft>
                          <a:spcPts val="0"/>
                        </a:spcAft>
                        <a:buNone/>
                      </a:pPr>
                      <a:r>
                        <a:rPr lang="en">
                          <a:solidFill>
                            <a:srgbClr val="3C78D8"/>
                          </a:solidFill>
                        </a:rPr>
                        <a:t>Actual = 57.8 [m] dist, ~4 [s], 10 [deg]</a:t>
                      </a:r>
                      <a:r>
                        <a:rPr lang="en">
                          <a:solidFill>
                            <a:srgbClr val="3C78D8"/>
                          </a:solidFill>
                        </a:rPr>
                        <a:t>,  27.4 [m] max height</a:t>
                      </a:r>
                      <a:endParaRPr/>
                    </a:p>
                  </a:txBody>
                  <a:tcPr marT="91425" marB="91425" marR="91425" marL="91425"/>
                </a:tc>
                <a:tc>
                  <a:txBody>
                    <a:bodyPr>
                      <a:noAutofit/>
                    </a:bodyPr>
                    <a:lstStyle/>
                    <a:p>
                      <a:pPr indent="0" lvl="0" marL="0" rtl="0" algn="ctr">
                        <a:spcBef>
                          <a:spcPts val="0"/>
                        </a:spcBef>
                        <a:spcAft>
                          <a:spcPts val="0"/>
                        </a:spcAft>
                        <a:buNone/>
                      </a:pPr>
                      <a:r>
                        <a:rPr b="1" lang="en" sz="2400">
                          <a:solidFill>
                            <a:srgbClr val="E69138"/>
                          </a:solidFill>
                        </a:rPr>
                        <a:t>Predicted</a:t>
                      </a:r>
                      <a:endParaRPr b="1" sz="2400">
                        <a:solidFill>
                          <a:srgbClr val="E69138"/>
                        </a:solidFill>
                      </a:endParaRPr>
                    </a:p>
                  </a:txBody>
                  <a:tcPr marT="91425" marB="91425" marR="91425" marL="91425"/>
                </a:tc>
                <a:tc>
                  <a:txBody>
                    <a:bodyPr>
                      <a:noAutofit/>
                    </a:bodyPr>
                    <a:lstStyle/>
                    <a:p>
                      <a:pPr indent="0" lvl="0" marL="0" rtl="0" algn="ctr">
                        <a:spcBef>
                          <a:spcPts val="0"/>
                        </a:spcBef>
                        <a:spcAft>
                          <a:spcPts val="0"/>
                        </a:spcAft>
                        <a:buNone/>
                      </a:pPr>
                      <a:r>
                        <a:rPr b="1" lang="en" sz="2400">
                          <a:solidFill>
                            <a:schemeClr val="lt2"/>
                          </a:solidFill>
                        </a:rPr>
                        <a:t>Residual</a:t>
                      </a:r>
                      <a:endParaRPr b="1" sz="2400">
                        <a:solidFill>
                          <a:schemeClr val="lt2"/>
                        </a:solidFill>
                      </a:endParaRPr>
                    </a:p>
                  </a:txBody>
                  <a:tcPr marT="91425" marB="91425" marR="91425" marL="91425"/>
                </a:tc>
              </a:tr>
              <a:tr h="544825">
                <a:tc>
                  <a:txBody>
                    <a:bodyPr>
                      <a:noAutofit/>
                    </a:bodyPr>
                    <a:lstStyle/>
                    <a:p>
                      <a:pPr indent="0" lvl="0" marL="0" rtl="0" algn="l">
                        <a:spcBef>
                          <a:spcPts val="0"/>
                        </a:spcBef>
                        <a:spcAft>
                          <a:spcPts val="0"/>
                        </a:spcAft>
                        <a:buNone/>
                      </a:pPr>
                      <a:r>
                        <a:rPr lang="en" sz="1800"/>
                        <a:t>Thermodynamic Model</a:t>
                      </a:r>
                      <a:endParaRPr sz="1800"/>
                    </a:p>
                  </a:txBody>
                  <a:tcPr marT="91425" marB="91425" marR="91425" marL="91425"/>
                </a:tc>
                <a:tc>
                  <a:txBody>
                    <a:bodyPr>
                      <a:noAutofit/>
                    </a:bodyPr>
                    <a:lstStyle/>
                    <a:p>
                      <a:pPr indent="0" lvl="0" marL="0" rtl="0" algn="l">
                        <a:spcBef>
                          <a:spcPts val="0"/>
                        </a:spcBef>
                        <a:spcAft>
                          <a:spcPts val="0"/>
                        </a:spcAft>
                        <a:buNone/>
                      </a:pPr>
                      <a:r>
                        <a:rPr lang="en"/>
                        <a:t>55.77</a:t>
                      </a:r>
                      <a:r>
                        <a:rPr lang="en"/>
                        <a:t> m        |    3.33 s      |                      1.67 deg       |   12.88 m    |</a:t>
                      </a:r>
                      <a:endParaRPr/>
                    </a:p>
                  </a:txBody>
                  <a:tcPr marT="91425" marB="91425" marR="91425" marL="91425"/>
                </a:tc>
                <a:tc>
                  <a:txBody>
                    <a:bodyPr>
                      <a:noAutofit/>
                    </a:bodyPr>
                    <a:lstStyle/>
                    <a:p>
                      <a:pPr indent="0" lvl="0" marL="0" rtl="0" algn="l">
                        <a:spcBef>
                          <a:spcPts val="0"/>
                        </a:spcBef>
                        <a:spcAft>
                          <a:spcPts val="0"/>
                        </a:spcAft>
                        <a:buNone/>
                      </a:pPr>
                      <a:r>
                        <a:rPr lang="en">
                          <a:highlight>
                            <a:schemeClr val="accent6"/>
                          </a:highlight>
                        </a:rPr>
                        <a:t>2.03</a:t>
                      </a:r>
                      <a:r>
                        <a:rPr lang="en">
                          <a:highlight>
                            <a:schemeClr val="accent6"/>
                          </a:highlight>
                        </a:rPr>
                        <a:t> m  </a:t>
                      </a:r>
                      <a:r>
                        <a:rPr lang="en"/>
                        <a:t>        |    0.67 s      |                      8.33 deg       |    14.52 m    |</a:t>
                      </a:r>
                      <a:endParaRPr/>
                    </a:p>
                  </a:txBody>
                  <a:tcPr marT="91425" marB="91425" marR="91425" marL="91425"/>
                </a:tc>
              </a:tr>
              <a:tr h="206300">
                <a:tc>
                  <a:txBody>
                    <a:bodyPr>
                      <a:noAutofit/>
                    </a:bodyPr>
                    <a:lstStyle/>
                    <a:p>
                      <a:pPr indent="0" lvl="0" marL="0" rtl="0" algn="l">
                        <a:spcBef>
                          <a:spcPts val="0"/>
                        </a:spcBef>
                        <a:spcAft>
                          <a:spcPts val="0"/>
                        </a:spcAft>
                        <a:buNone/>
                      </a:pPr>
                      <a:r>
                        <a:rPr lang="en" sz="1800"/>
                        <a:t>Isp Rocket Model</a:t>
                      </a:r>
                      <a:endParaRPr sz="1800"/>
                    </a:p>
                  </a:txBody>
                  <a:tcPr marT="91425" marB="91425" marR="91425" marL="91425"/>
                </a:tc>
                <a:tc>
                  <a:txBody>
                    <a:bodyPr>
                      <a:noAutofit/>
                    </a:bodyPr>
                    <a:lstStyle/>
                    <a:p>
                      <a:pPr indent="0" lvl="0" marL="0" rtl="0" algn="l">
                        <a:spcBef>
                          <a:spcPts val="0"/>
                        </a:spcBef>
                        <a:spcAft>
                          <a:spcPts val="0"/>
                        </a:spcAft>
                        <a:buNone/>
                      </a:pPr>
                      <a:r>
                        <a:rPr lang="en"/>
                        <a:t>56.08 m        |    3.81 s      |                      0.70 deg       |   17.99 m    |</a:t>
                      </a:r>
                      <a:endParaRPr/>
                    </a:p>
                  </a:txBody>
                  <a:tcPr marT="91425" marB="91425" marR="91425" marL="91425"/>
                </a:tc>
                <a:tc>
                  <a:txBody>
                    <a:bodyPr>
                      <a:noAutofit/>
                    </a:bodyPr>
                    <a:lstStyle/>
                    <a:p>
                      <a:pPr indent="0" lvl="0" marL="0" rtl="0" algn="l">
                        <a:spcBef>
                          <a:spcPts val="0"/>
                        </a:spcBef>
                        <a:spcAft>
                          <a:spcPts val="0"/>
                        </a:spcAft>
                        <a:buNone/>
                      </a:pPr>
                      <a:r>
                        <a:rPr lang="en"/>
                        <a:t>2.07 m</a:t>
                      </a:r>
                      <a:r>
                        <a:rPr lang="en"/>
                        <a:t>         |   </a:t>
                      </a:r>
                      <a:r>
                        <a:rPr lang="en">
                          <a:highlight>
                            <a:schemeClr val="accent6"/>
                          </a:highlight>
                        </a:rPr>
                        <a:t> 0.19 s</a:t>
                      </a:r>
                      <a:r>
                        <a:rPr lang="en"/>
                        <a:t>      |                      9.30 deg       |   9.41 m    |</a:t>
                      </a:r>
                      <a:endParaRPr/>
                    </a:p>
                  </a:txBody>
                  <a:tcPr marT="91425" marB="91425" marR="91425" marL="91425"/>
                </a:tc>
              </a:tr>
              <a:tr h="544825">
                <a:tc>
                  <a:txBody>
                    <a:bodyPr>
                      <a:noAutofit/>
                    </a:bodyPr>
                    <a:lstStyle/>
                    <a:p>
                      <a:pPr indent="0" lvl="0" marL="0" rtl="0" algn="l">
                        <a:spcBef>
                          <a:spcPts val="0"/>
                        </a:spcBef>
                        <a:spcAft>
                          <a:spcPts val="0"/>
                        </a:spcAft>
                        <a:buNone/>
                      </a:pPr>
                      <a:r>
                        <a:rPr lang="en" sz="1800"/>
                        <a:t>Direct Interpolation Model</a:t>
                      </a:r>
                      <a:endParaRPr sz="1800"/>
                    </a:p>
                  </a:txBody>
                  <a:tcPr marT="91425" marB="91425" marR="91425" marL="91425"/>
                </a:tc>
                <a:tc>
                  <a:txBody>
                    <a:bodyPr>
                      <a:noAutofit/>
                    </a:bodyPr>
                    <a:lstStyle/>
                    <a:p>
                      <a:pPr indent="0" lvl="0" marL="0" rtl="0" algn="l">
                        <a:spcBef>
                          <a:spcPts val="0"/>
                        </a:spcBef>
                        <a:spcAft>
                          <a:spcPts val="0"/>
                        </a:spcAft>
                        <a:buNone/>
                      </a:pPr>
                      <a:r>
                        <a:rPr lang="en"/>
                        <a:t>48.29</a:t>
                      </a:r>
                      <a:r>
                        <a:rPr lang="en"/>
                        <a:t> m        |    3.04 s      |                      2.22 deg       |   10.56 m    |</a:t>
                      </a:r>
                      <a:endParaRPr/>
                    </a:p>
                  </a:txBody>
                  <a:tcPr marT="91425" marB="91425" marR="91425" marL="91425"/>
                </a:tc>
                <a:tc>
                  <a:txBody>
                    <a:bodyPr>
                      <a:noAutofit/>
                    </a:bodyPr>
                    <a:lstStyle/>
                    <a:p>
                      <a:pPr indent="0" lvl="0" marL="0" rtl="0" algn="l">
                        <a:spcBef>
                          <a:spcPts val="0"/>
                        </a:spcBef>
                        <a:spcAft>
                          <a:spcPts val="0"/>
                        </a:spcAft>
                        <a:buNone/>
                      </a:pPr>
                      <a:r>
                        <a:rPr lang="en"/>
                        <a:t>9.51 m          |    0.96 s      |                      </a:t>
                      </a:r>
                      <a:r>
                        <a:rPr lang="en">
                          <a:highlight>
                            <a:schemeClr val="accent6"/>
                          </a:highlight>
                        </a:rPr>
                        <a:t>7.78 deg</a:t>
                      </a:r>
                      <a:r>
                        <a:rPr lang="en"/>
                        <a:t>       |   16.84 m    |</a:t>
                      </a:r>
                      <a:endParaRPr/>
                    </a:p>
                  </a:txBody>
                  <a:tcPr marT="91425" marB="91425" marR="91425" marL="91425"/>
                </a:tc>
              </a:tr>
            </a:tbl>
          </a:graphicData>
        </a:graphic>
      </p:graphicFrame>
      <p:sp>
        <p:nvSpPr>
          <p:cNvPr id="157" name="Google Shape;157;p23"/>
          <p:cNvSpPr txBox="1"/>
          <p:nvPr/>
        </p:nvSpPr>
        <p:spPr>
          <a:xfrm>
            <a:off x="286600" y="3294775"/>
            <a:ext cx="6096000" cy="14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E06666"/>
                </a:solidFill>
                <a:latin typeface="Proxima Nova"/>
                <a:ea typeface="Proxima Nova"/>
                <a:cs typeface="Proxima Nova"/>
                <a:sym typeface="Proxima Nova"/>
              </a:rPr>
              <a:t>Challenges</a:t>
            </a:r>
            <a:endParaRPr b="1" sz="1800">
              <a:solidFill>
                <a:srgbClr val="E06666"/>
              </a:solidFill>
              <a:latin typeface="Proxima Nova"/>
              <a:ea typeface="Proxima Nova"/>
              <a:cs typeface="Proxima Nova"/>
              <a:sym typeface="Proxima Nova"/>
            </a:endParaRPr>
          </a:p>
          <a:p>
            <a:pPr indent="-304800" lvl="0" marL="457200" rtl="0" algn="l">
              <a:spcBef>
                <a:spcPts val="0"/>
              </a:spcBef>
              <a:spcAft>
                <a:spcPts val="0"/>
              </a:spcAft>
              <a:buSzPts val="1200"/>
              <a:buFont typeface="Proxima Nova"/>
              <a:buChar char="●"/>
            </a:pPr>
            <a:r>
              <a:rPr lang="en" sz="1200">
                <a:latin typeface="Proxima Nova"/>
                <a:ea typeface="Proxima Nova"/>
                <a:cs typeface="Proxima Nova"/>
                <a:sym typeface="Proxima Nova"/>
              </a:rPr>
              <a:t>Additional crossrange distance in actual testing</a:t>
            </a:r>
            <a:endParaRPr sz="1200">
              <a:latin typeface="Proxima Nova"/>
              <a:ea typeface="Proxima Nova"/>
              <a:cs typeface="Proxima Nova"/>
              <a:sym typeface="Proxima Nova"/>
            </a:endParaRPr>
          </a:p>
          <a:p>
            <a:pPr indent="-304800" lvl="1" marL="914400" rtl="0" algn="l">
              <a:spcBef>
                <a:spcPts val="0"/>
              </a:spcBef>
              <a:spcAft>
                <a:spcPts val="0"/>
              </a:spcAft>
              <a:buSzPts val="1200"/>
              <a:buFont typeface="Proxima Nova"/>
              <a:buChar char="○"/>
            </a:pPr>
            <a:r>
              <a:rPr lang="en" sz="1200">
                <a:latin typeface="Proxima Nova"/>
                <a:ea typeface="Proxima Nova"/>
                <a:cs typeface="Proxima Nova"/>
                <a:sym typeface="Proxima Nova"/>
              </a:rPr>
              <a:t>Different pressure distributions and thus drag on different faces</a:t>
            </a:r>
            <a:endParaRPr sz="1200">
              <a:latin typeface="Proxima Nova"/>
              <a:ea typeface="Proxima Nova"/>
              <a:cs typeface="Proxima Nova"/>
              <a:sym typeface="Proxima Nova"/>
            </a:endParaRPr>
          </a:p>
          <a:p>
            <a:pPr indent="-304800" lvl="1" marL="914400" rtl="0" algn="l">
              <a:spcBef>
                <a:spcPts val="0"/>
              </a:spcBef>
              <a:spcAft>
                <a:spcPts val="0"/>
              </a:spcAft>
              <a:buSzPts val="1200"/>
              <a:buFont typeface="Proxima Nova"/>
              <a:buChar char="○"/>
            </a:pPr>
            <a:r>
              <a:rPr lang="en" sz="1200">
                <a:latin typeface="Proxima Nova"/>
                <a:ea typeface="Proxima Nova"/>
                <a:cs typeface="Proxima Nova"/>
                <a:sym typeface="Proxima Nova"/>
              </a:rPr>
              <a:t>Friction from sides of rails if it was touching one would cause an initial angle</a:t>
            </a: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Char char="●"/>
            </a:pPr>
            <a:r>
              <a:rPr lang="en" sz="1200">
                <a:latin typeface="Proxima Nova"/>
                <a:ea typeface="Proxima Nova"/>
                <a:cs typeface="Proxima Nova"/>
                <a:sym typeface="Proxima Nova"/>
              </a:rPr>
              <a:t>Fluctuation of static test stand data, and only one data set</a:t>
            </a: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Char char="●"/>
            </a:pPr>
            <a:r>
              <a:rPr lang="en" sz="1200">
                <a:latin typeface="Proxima Nova"/>
                <a:ea typeface="Proxima Nova"/>
                <a:cs typeface="Proxima Nova"/>
                <a:sym typeface="Proxima Nova"/>
              </a:rPr>
              <a:t>Direct interpolation model was extremely </a:t>
            </a:r>
            <a:r>
              <a:rPr lang="en" sz="1200">
                <a:latin typeface="Proxima Nova"/>
                <a:ea typeface="Proxima Nova"/>
                <a:cs typeface="Proxima Nova"/>
                <a:sym typeface="Proxima Nova"/>
              </a:rPr>
              <a:t>sensitive</a:t>
            </a:r>
            <a:r>
              <a:rPr lang="en" sz="1200">
                <a:latin typeface="Proxima Nova"/>
                <a:ea typeface="Proxima Nova"/>
                <a:cs typeface="Proxima Nova"/>
                <a:sym typeface="Proxima Nova"/>
              </a:rPr>
              <a:t> to small static test stand data alterations </a:t>
            </a:r>
            <a:endParaRPr sz="1200">
              <a:latin typeface="Proxima Nova"/>
              <a:ea typeface="Proxima Nova"/>
              <a:cs typeface="Proxima Nova"/>
              <a:sym typeface="Proxima Nova"/>
            </a:endParaRPr>
          </a:p>
        </p:txBody>
      </p:sp>
      <p:sp>
        <p:nvSpPr>
          <p:cNvPr id="158" name="Google Shape;158;p23"/>
          <p:cNvSpPr txBox="1"/>
          <p:nvPr/>
        </p:nvSpPr>
        <p:spPr>
          <a:xfrm>
            <a:off x="7057750" y="3529125"/>
            <a:ext cx="1496700" cy="11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latin typeface="Proxima Nova"/>
              <a:ea typeface="Proxima Nova"/>
              <a:cs typeface="Proxima Nova"/>
              <a:sym typeface="Proxima Nova"/>
            </a:endParaRPr>
          </a:p>
          <a:p>
            <a:pPr indent="0" lvl="0" marL="0" rtl="0" algn="l">
              <a:spcBef>
                <a:spcPts val="0"/>
              </a:spcBef>
              <a:spcAft>
                <a:spcPts val="0"/>
              </a:spcAft>
              <a:buNone/>
            </a:pPr>
            <a:r>
              <a:rPr b="1" lang="en">
                <a:latin typeface="Proxima Nova"/>
                <a:ea typeface="Proxima Nova"/>
                <a:cs typeface="Proxima Nova"/>
                <a:sym typeface="Proxima Nova"/>
              </a:rPr>
              <a:t>Section 011 </a:t>
            </a:r>
            <a:endParaRPr b="1">
              <a:latin typeface="Proxima Nova"/>
              <a:ea typeface="Proxima Nova"/>
              <a:cs typeface="Proxima Nova"/>
              <a:sym typeface="Proxima Nova"/>
            </a:endParaRPr>
          </a:p>
          <a:p>
            <a:pPr indent="0" lvl="0" marL="0" rtl="0" algn="l">
              <a:spcBef>
                <a:spcPts val="0"/>
              </a:spcBef>
              <a:spcAft>
                <a:spcPts val="0"/>
              </a:spcAft>
              <a:buNone/>
            </a:pPr>
            <a:r>
              <a:rPr b="1" lang="en">
                <a:latin typeface="Proxima Nova"/>
                <a:ea typeface="Proxima Nova"/>
                <a:cs typeface="Proxima Nova"/>
                <a:sym typeface="Proxima Nova"/>
              </a:rPr>
              <a:t>8am </a:t>
            </a:r>
            <a:endParaRPr b="1">
              <a:latin typeface="Proxima Nova"/>
              <a:ea typeface="Proxima Nova"/>
              <a:cs typeface="Proxima Nova"/>
              <a:sym typeface="Proxima Nova"/>
            </a:endParaRPr>
          </a:p>
          <a:p>
            <a:pPr indent="0" lvl="0" marL="0" rtl="0" algn="l">
              <a:spcBef>
                <a:spcPts val="0"/>
              </a:spcBef>
              <a:spcAft>
                <a:spcPts val="0"/>
              </a:spcAft>
              <a:buNone/>
            </a:pPr>
            <a:r>
              <a:rPr b="1" lang="en">
                <a:latin typeface="Proxima Nova"/>
                <a:ea typeface="Proxima Nova"/>
                <a:cs typeface="Proxima Nova"/>
                <a:sym typeface="Proxima Nova"/>
              </a:rPr>
              <a:t>TA Launch 1</a:t>
            </a:r>
            <a:endParaRPr b="1">
              <a:latin typeface="Proxima Nova"/>
              <a:ea typeface="Proxima Nova"/>
              <a:cs typeface="Proxima Nova"/>
              <a:sym typeface="Proxima Nova"/>
            </a:endParaRPr>
          </a:p>
        </p:txBody>
      </p:sp>
      <p:sp>
        <p:nvSpPr>
          <p:cNvPr id="159" name="Google Shape;159;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4"/>
          <p:cNvSpPr txBox="1"/>
          <p:nvPr>
            <p:ph type="title"/>
          </p:nvPr>
        </p:nvSpPr>
        <p:spPr>
          <a:xfrm>
            <a:off x="1441350" y="319350"/>
            <a:ext cx="6261300" cy="29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lt2"/>
                </a:solidFill>
              </a:rPr>
              <a:t>Sensitivity Analysis - Initial Volume of Water</a:t>
            </a:r>
            <a:endParaRPr b="1" sz="2400">
              <a:solidFill>
                <a:schemeClr val="lt2"/>
              </a:solidFill>
            </a:endParaRPr>
          </a:p>
        </p:txBody>
      </p:sp>
      <p:sp>
        <p:nvSpPr>
          <p:cNvPr id="165" name="Google Shape;165;p24"/>
          <p:cNvSpPr txBox="1"/>
          <p:nvPr/>
        </p:nvSpPr>
        <p:spPr>
          <a:xfrm>
            <a:off x="1674938" y="4296700"/>
            <a:ext cx="1531200" cy="62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Proxima Nova"/>
                <a:ea typeface="Proxima Nova"/>
                <a:cs typeface="Proxima Nova"/>
                <a:sym typeface="Proxima Nova"/>
              </a:rPr>
              <a:t>200 mL to 1.7 L</a:t>
            </a:r>
            <a:endParaRPr i="1">
              <a:latin typeface="Proxima Nova"/>
              <a:ea typeface="Proxima Nova"/>
              <a:cs typeface="Proxima Nova"/>
              <a:sym typeface="Proxima Nova"/>
            </a:endParaRPr>
          </a:p>
        </p:txBody>
      </p:sp>
      <p:sp>
        <p:nvSpPr>
          <p:cNvPr id="166" name="Google Shape;166;p24"/>
          <p:cNvSpPr txBox="1"/>
          <p:nvPr/>
        </p:nvSpPr>
        <p:spPr>
          <a:xfrm>
            <a:off x="5832813" y="4296700"/>
            <a:ext cx="2000400" cy="62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Proxima Nova"/>
                <a:ea typeface="Proxima Nova"/>
                <a:cs typeface="Proxima Nova"/>
                <a:sym typeface="Proxima Nova"/>
              </a:rPr>
              <a:t>Zoomed in, 300mL to 900 mL</a:t>
            </a:r>
            <a:endParaRPr i="1">
              <a:latin typeface="Proxima Nova"/>
              <a:ea typeface="Proxima Nova"/>
              <a:cs typeface="Proxima Nova"/>
              <a:sym typeface="Proxima Nova"/>
            </a:endParaRPr>
          </a:p>
        </p:txBody>
      </p:sp>
      <p:sp>
        <p:nvSpPr>
          <p:cNvPr id="167" name="Google Shape;167;p24"/>
          <p:cNvSpPr txBox="1"/>
          <p:nvPr/>
        </p:nvSpPr>
        <p:spPr>
          <a:xfrm>
            <a:off x="3779350" y="4163800"/>
            <a:ext cx="2475300" cy="7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3C78D8"/>
                </a:solidFill>
                <a:latin typeface="Proxima Nova"/>
                <a:ea typeface="Proxima Nova"/>
                <a:cs typeface="Proxima Nova"/>
                <a:sym typeface="Proxima Nova"/>
              </a:rPr>
              <a:t>TA: 1000mL</a:t>
            </a:r>
            <a:endParaRPr b="1" sz="2400">
              <a:solidFill>
                <a:srgbClr val="3C78D8"/>
              </a:solidFill>
              <a:latin typeface="Proxima Nova"/>
              <a:ea typeface="Proxima Nova"/>
              <a:cs typeface="Proxima Nova"/>
              <a:sym typeface="Proxima Nova"/>
            </a:endParaRPr>
          </a:p>
          <a:p>
            <a:pPr indent="0" lvl="0" marL="0" rtl="0" algn="l">
              <a:spcBef>
                <a:spcPts val="0"/>
              </a:spcBef>
              <a:spcAft>
                <a:spcPts val="0"/>
              </a:spcAft>
              <a:buNone/>
            </a:pPr>
            <a:r>
              <a:rPr b="1" lang="en" sz="2400">
                <a:solidFill>
                  <a:srgbClr val="3C78D8"/>
                </a:solidFill>
                <a:latin typeface="Proxima Nova"/>
                <a:ea typeface="Proxima Nova"/>
                <a:cs typeface="Proxima Nova"/>
                <a:sym typeface="Proxima Nova"/>
              </a:rPr>
              <a:t>Ideal: 500 mL</a:t>
            </a:r>
            <a:endParaRPr b="1" sz="2400">
              <a:solidFill>
                <a:srgbClr val="3C78D8"/>
              </a:solidFill>
              <a:latin typeface="Proxima Nova"/>
              <a:ea typeface="Proxima Nova"/>
              <a:cs typeface="Proxima Nova"/>
              <a:sym typeface="Proxima Nova"/>
            </a:endParaRPr>
          </a:p>
        </p:txBody>
      </p:sp>
      <p:pic>
        <p:nvPicPr>
          <p:cNvPr id="168" name="Google Shape;168;p24"/>
          <p:cNvPicPr preferRelativeResize="0"/>
          <p:nvPr/>
        </p:nvPicPr>
        <p:blipFill>
          <a:blip r:embed="rId3">
            <a:alphaModFix/>
          </a:blip>
          <a:stretch>
            <a:fillRect/>
          </a:stretch>
        </p:blipFill>
        <p:spPr>
          <a:xfrm>
            <a:off x="4704188" y="1017713"/>
            <a:ext cx="4257677" cy="3193276"/>
          </a:xfrm>
          <a:prstGeom prst="rect">
            <a:avLst/>
          </a:prstGeom>
          <a:noFill/>
          <a:ln>
            <a:noFill/>
          </a:ln>
        </p:spPr>
      </p:pic>
      <p:sp>
        <p:nvSpPr>
          <p:cNvPr id="169" name="Google Shape;169;p24"/>
          <p:cNvSpPr/>
          <p:nvPr/>
        </p:nvSpPr>
        <p:spPr>
          <a:xfrm>
            <a:off x="2442950" y="2075775"/>
            <a:ext cx="117300" cy="1026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0" name="Google Shape;170;p24"/>
          <p:cNvPicPr preferRelativeResize="0"/>
          <p:nvPr/>
        </p:nvPicPr>
        <p:blipFill>
          <a:blip r:embed="rId4">
            <a:alphaModFix/>
          </a:blip>
          <a:stretch>
            <a:fillRect/>
          </a:stretch>
        </p:blipFill>
        <p:spPr>
          <a:xfrm>
            <a:off x="571250" y="1017737"/>
            <a:ext cx="4257677" cy="3193263"/>
          </a:xfrm>
          <a:prstGeom prst="rect">
            <a:avLst/>
          </a:prstGeom>
          <a:noFill/>
          <a:ln>
            <a:noFill/>
          </a:ln>
        </p:spPr>
      </p:pic>
      <p:sp>
        <p:nvSpPr>
          <p:cNvPr id="171" name="Google Shape;171;p24"/>
          <p:cNvSpPr/>
          <p:nvPr/>
        </p:nvSpPr>
        <p:spPr>
          <a:xfrm>
            <a:off x="2714825" y="2039100"/>
            <a:ext cx="117300" cy="1026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3" name="Google Shape;173;p24"/>
          <p:cNvSpPr txBox="1"/>
          <p:nvPr/>
        </p:nvSpPr>
        <p:spPr>
          <a:xfrm>
            <a:off x="275750" y="4347400"/>
            <a:ext cx="1285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E06666"/>
                </a:solidFill>
                <a:latin typeface="Roboto"/>
                <a:ea typeface="Roboto"/>
                <a:cs typeface="Roboto"/>
                <a:sym typeface="Roboto"/>
              </a:rPr>
              <a:t>Δx = 16m</a:t>
            </a:r>
            <a:endParaRPr sz="1800">
              <a:solidFill>
                <a:srgbClr val="E06666"/>
              </a:solidFill>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5"/>
          <p:cNvSpPr txBox="1"/>
          <p:nvPr>
            <p:ph type="title"/>
          </p:nvPr>
        </p:nvSpPr>
        <p:spPr>
          <a:xfrm>
            <a:off x="1911000" y="277325"/>
            <a:ext cx="5322000" cy="29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lt2"/>
                </a:solidFill>
              </a:rPr>
              <a:t>Sensitivity Analysis - Gage Pressure</a:t>
            </a:r>
            <a:endParaRPr b="1" sz="2400">
              <a:solidFill>
                <a:schemeClr val="lt2"/>
              </a:solidFill>
            </a:endParaRPr>
          </a:p>
        </p:txBody>
      </p:sp>
      <p:sp>
        <p:nvSpPr>
          <p:cNvPr id="179" name="Google Shape;179;p25"/>
          <p:cNvSpPr txBox="1"/>
          <p:nvPr>
            <p:ph idx="1" type="body"/>
          </p:nvPr>
        </p:nvSpPr>
        <p:spPr>
          <a:xfrm>
            <a:off x="4887250" y="1017725"/>
            <a:ext cx="40044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3C78D8"/>
                </a:solidFill>
              </a:rPr>
              <a:t>Max distance increases with an increase in gage pressure</a:t>
            </a:r>
            <a:endParaRPr b="1" sz="2400">
              <a:solidFill>
                <a:srgbClr val="3C78D8"/>
              </a:solidFill>
            </a:endParaRPr>
          </a:p>
          <a:p>
            <a:pPr indent="0" lvl="0" marL="0" rtl="0" algn="l">
              <a:lnSpc>
                <a:spcPct val="100000"/>
              </a:lnSpc>
              <a:spcBef>
                <a:spcPts val="0"/>
              </a:spcBef>
              <a:spcAft>
                <a:spcPts val="0"/>
              </a:spcAft>
              <a:buNone/>
            </a:pPr>
            <a:r>
              <a:t/>
            </a:r>
            <a:endParaRPr b="1" sz="2400">
              <a:solidFill>
                <a:srgbClr val="3C78D8"/>
              </a:solidFill>
            </a:endParaRPr>
          </a:p>
          <a:p>
            <a:pPr indent="0" lvl="0" marL="0" rtl="0" algn="l">
              <a:spcBef>
                <a:spcPts val="0"/>
              </a:spcBef>
              <a:spcAft>
                <a:spcPts val="0"/>
              </a:spcAft>
              <a:buNone/>
            </a:pPr>
            <a:r>
              <a:rPr lang="en"/>
              <a:t>The total distance traveled was very sensitive to the starting gage pressure of the air in the bottle. In order to maximize distance we will use the maximum </a:t>
            </a:r>
            <a:r>
              <a:rPr lang="en">
                <a:solidFill>
                  <a:srgbClr val="E06666"/>
                </a:solidFill>
              </a:rPr>
              <a:t>40 psi</a:t>
            </a:r>
            <a:r>
              <a:rPr lang="en"/>
              <a:t> allowed in the bottle rocket.  Because this was already baseline, we didn’t change it</a:t>
            </a:r>
            <a:endParaRPr b="1" sz="2400">
              <a:solidFill>
                <a:srgbClr val="3C78D8"/>
              </a:solidFill>
            </a:endParaRPr>
          </a:p>
          <a:p>
            <a:pPr indent="0" lvl="0" marL="0" rtl="0" algn="l">
              <a:lnSpc>
                <a:spcPct val="100000"/>
              </a:lnSpc>
              <a:spcBef>
                <a:spcPts val="1600"/>
              </a:spcBef>
              <a:spcAft>
                <a:spcPts val="0"/>
              </a:spcAft>
              <a:buNone/>
            </a:pPr>
            <a:r>
              <a:t/>
            </a:r>
            <a:endParaRPr b="1" sz="2400">
              <a:solidFill>
                <a:srgbClr val="3C78D8"/>
              </a:solidFill>
            </a:endParaRPr>
          </a:p>
        </p:txBody>
      </p:sp>
      <p:pic>
        <p:nvPicPr>
          <p:cNvPr id="180" name="Google Shape;180;p25"/>
          <p:cNvPicPr preferRelativeResize="0"/>
          <p:nvPr/>
        </p:nvPicPr>
        <p:blipFill>
          <a:blip r:embed="rId3">
            <a:alphaModFix/>
          </a:blip>
          <a:stretch>
            <a:fillRect/>
          </a:stretch>
        </p:blipFill>
        <p:spPr>
          <a:xfrm>
            <a:off x="271475" y="1152475"/>
            <a:ext cx="4514065" cy="3416400"/>
          </a:xfrm>
          <a:prstGeom prst="rect">
            <a:avLst/>
          </a:prstGeom>
          <a:noFill/>
          <a:ln>
            <a:noFill/>
          </a:ln>
        </p:spPr>
      </p:pic>
      <p:sp>
        <p:nvSpPr>
          <p:cNvPr id="181" name="Google Shape;181;p25"/>
          <p:cNvSpPr/>
          <p:nvPr/>
        </p:nvSpPr>
        <p:spPr>
          <a:xfrm>
            <a:off x="4248350" y="2751500"/>
            <a:ext cx="117300" cy="1026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3" name="Google Shape;183;p25"/>
          <p:cNvSpPr txBox="1"/>
          <p:nvPr/>
        </p:nvSpPr>
        <p:spPr>
          <a:xfrm>
            <a:off x="343000" y="388900"/>
            <a:ext cx="1285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E06666"/>
                </a:solidFill>
                <a:latin typeface="Roboto"/>
                <a:ea typeface="Roboto"/>
                <a:cs typeface="Roboto"/>
                <a:sym typeface="Roboto"/>
              </a:rPr>
              <a:t>Δx = 0m</a:t>
            </a:r>
            <a:endParaRPr sz="1800">
              <a:solidFill>
                <a:srgbClr val="E06666"/>
              </a:solidFill>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6"/>
          <p:cNvSpPr txBox="1"/>
          <p:nvPr>
            <p:ph type="title"/>
          </p:nvPr>
        </p:nvSpPr>
        <p:spPr>
          <a:xfrm>
            <a:off x="1948500" y="176500"/>
            <a:ext cx="5247000" cy="29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lt2"/>
                </a:solidFill>
              </a:rPr>
              <a:t>Sensitivity Analysis - Initial Air </a:t>
            </a:r>
            <a:r>
              <a:rPr b="1" lang="en" sz="2400">
                <a:solidFill>
                  <a:schemeClr val="lt2"/>
                </a:solidFill>
              </a:rPr>
              <a:t>Temperature</a:t>
            </a:r>
            <a:endParaRPr b="1" sz="2400">
              <a:solidFill>
                <a:schemeClr val="lt2"/>
              </a:solidFill>
            </a:endParaRPr>
          </a:p>
        </p:txBody>
      </p:sp>
      <p:pic>
        <p:nvPicPr>
          <p:cNvPr id="189" name="Google Shape;189;p26"/>
          <p:cNvPicPr preferRelativeResize="0"/>
          <p:nvPr/>
        </p:nvPicPr>
        <p:blipFill>
          <a:blip r:embed="rId3">
            <a:alphaModFix/>
          </a:blip>
          <a:stretch>
            <a:fillRect/>
          </a:stretch>
        </p:blipFill>
        <p:spPr>
          <a:xfrm>
            <a:off x="311688" y="1017725"/>
            <a:ext cx="5173875" cy="3880401"/>
          </a:xfrm>
          <a:prstGeom prst="rect">
            <a:avLst/>
          </a:prstGeom>
          <a:noFill/>
          <a:ln>
            <a:noFill/>
          </a:ln>
        </p:spPr>
      </p:pic>
      <p:sp>
        <p:nvSpPr>
          <p:cNvPr id="190" name="Google Shape;190;p26"/>
          <p:cNvSpPr txBox="1"/>
          <p:nvPr/>
        </p:nvSpPr>
        <p:spPr>
          <a:xfrm>
            <a:off x="5400675" y="1232300"/>
            <a:ext cx="3651300" cy="11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3C78D8"/>
                </a:solidFill>
                <a:latin typeface="Proxima Nova"/>
                <a:ea typeface="Proxima Nova"/>
                <a:cs typeface="Proxima Nova"/>
                <a:sym typeface="Proxima Nova"/>
              </a:rPr>
              <a:t>Ideal: Distance increases with decreasing air </a:t>
            </a:r>
            <a:r>
              <a:rPr b="1" lang="en" sz="2400">
                <a:solidFill>
                  <a:srgbClr val="3C78D8"/>
                </a:solidFill>
                <a:latin typeface="Proxima Nova"/>
                <a:ea typeface="Proxima Nova"/>
                <a:cs typeface="Proxima Nova"/>
                <a:sym typeface="Proxima Nova"/>
              </a:rPr>
              <a:t>temperature</a:t>
            </a:r>
            <a:endParaRPr b="1" sz="2400">
              <a:solidFill>
                <a:srgbClr val="3C78D8"/>
              </a:solidFill>
              <a:latin typeface="Proxima Nova"/>
              <a:ea typeface="Proxima Nova"/>
              <a:cs typeface="Proxima Nova"/>
              <a:sym typeface="Proxima Nova"/>
            </a:endParaRPr>
          </a:p>
        </p:txBody>
      </p:sp>
      <p:sp>
        <p:nvSpPr>
          <p:cNvPr id="191" name="Google Shape;191;p26"/>
          <p:cNvSpPr txBox="1"/>
          <p:nvPr/>
        </p:nvSpPr>
        <p:spPr>
          <a:xfrm>
            <a:off x="5485575" y="2808925"/>
            <a:ext cx="2968200" cy="16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Proxima Nova"/>
                <a:ea typeface="Proxima Nova"/>
                <a:cs typeface="Proxima Nova"/>
                <a:sym typeface="Proxima Nova"/>
              </a:rPr>
              <a:t>The distance change was monumentally small for a huge </a:t>
            </a:r>
            <a:r>
              <a:rPr lang="en" sz="1800">
                <a:solidFill>
                  <a:schemeClr val="accent3"/>
                </a:solidFill>
                <a:latin typeface="Proxima Nova"/>
                <a:ea typeface="Proxima Nova"/>
                <a:cs typeface="Proxima Nova"/>
                <a:sym typeface="Proxima Nova"/>
              </a:rPr>
              <a:t>temperature</a:t>
            </a:r>
            <a:r>
              <a:rPr lang="en" sz="1800">
                <a:solidFill>
                  <a:schemeClr val="accent3"/>
                </a:solidFill>
                <a:latin typeface="Proxima Nova"/>
                <a:ea typeface="Proxima Nova"/>
                <a:cs typeface="Proxima Nova"/>
                <a:sym typeface="Proxima Nova"/>
              </a:rPr>
              <a:t> change, so we opted not to change it. </a:t>
            </a:r>
            <a:endParaRPr sz="1800">
              <a:solidFill>
                <a:schemeClr val="accent3"/>
              </a:solidFill>
              <a:latin typeface="Proxima Nova"/>
              <a:ea typeface="Proxima Nova"/>
              <a:cs typeface="Proxima Nova"/>
              <a:sym typeface="Proxima Nova"/>
            </a:endParaRPr>
          </a:p>
        </p:txBody>
      </p:sp>
      <p:pic>
        <p:nvPicPr>
          <p:cNvPr id="192" name="Google Shape;192;p26"/>
          <p:cNvPicPr preferRelativeResize="0"/>
          <p:nvPr/>
        </p:nvPicPr>
        <p:blipFill>
          <a:blip r:embed="rId4">
            <a:alphaModFix/>
          </a:blip>
          <a:stretch>
            <a:fillRect/>
          </a:stretch>
        </p:blipFill>
        <p:spPr>
          <a:xfrm>
            <a:off x="311701" y="1021417"/>
            <a:ext cx="5173875" cy="3873007"/>
          </a:xfrm>
          <a:prstGeom prst="rect">
            <a:avLst/>
          </a:prstGeom>
          <a:noFill/>
          <a:ln>
            <a:noFill/>
          </a:ln>
        </p:spPr>
      </p:pic>
      <p:sp>
        <p:nvSpPr>
          <p:cNvPr id="193" name="Google Shape;193;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4" name="Google Shape;194;p26"/>
          <p:cNvSpPr txBox="1"/>
          <p:nvPr/>
        </p:nvSpPr>
        <p:spPr>
          <a:xfrm>
            <a:off x="536300" y="372100"/>
            <a:ext cx="1285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E06666"/>
                </a:solidFill>
                <a:latin typeface="Roboto"/>
                <a:ea typeface="Roboto"/>
                <a:cs typeface="Roboto"/>
                <a:sym typeface="Roboto"/>
              </a:rPr>
              <a:t>Δx = 0m</a:t>
            </a:r>
            <a:endParaRPr sz="1800">
              <a:solidFill>
                <a:srgbClr val="E06666"/>
              </a:solidFill>
              <a:latin typeface="Proxima Nova"/>
              <a:ea typeface="Proxima Nova"/>
              <a:cs typeface="Proxima Nova"/>
              <a:sym typeface="Proxima Nova"/>
            </a:endParaRPr>
          </a:p>
        </p:txBody>
      </p:sp>
      <p:sp>
        <p:nvSpPr>
          <p:cNvPr id="195" name="Google Shape;195;p26"/>
          <p:cNvSpPr/>
          <p:nvPr/>
        </p:nvSpPr>
        <p:spPr>
          <a:xfrm>
            <a:off x="1999050" y="2137300"/>
            <a:ext cx="117300" cy="954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7"/>
          <p:cNvSpPr txBox="1"/>
          <p:nvPr>
            <p:ph type="title"/>
          </p:nvPr>
        </p:nvSpPr>
        <p:spPr>
          <a:xfrm>
            <a:off x="311700" y="3164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lt2"/>
                </a:solidFill>
              </a:rPr>
              <a:t>Sensitivity Analysis - Initial Flight Angle</a:t>
            </a:r>
            <a:endParaRPr b="1" sz="3000">
              <a:solidFill>
                <a:schemeClr val="lt2"/>
              </a:solidFill>
            </a:endParaRPr>
          </a:p>
        </p:txBody>
      </p:sp>
      <p:pic>
        <p:nvPicPr>
          <p:cNvPr id="201" name="Google Shape;201;p27"/>
          <p:cNvPicPr preferRelativeResize="0"/>
          <p:nvPr/>
        </p:nvPicPr>
        <p:blipFill>
          <a:blip r:embed="rId3">
            <a:alphaModFix/>
          </a:blip>
          <a:stretch>
            <a:fillRect/>
          </a:stretch>
        </p:blipFill>
        <p:spPr>
          <a:xfrm>
            <a:off x="98238" y="953425"/>
            <a:ext cx="5304226" cy="3978151"/>
          </a:xfrm>
          <a:prstGeom prst="rect">
            <a:avLst/>
          </a:prstGeom>
          <a:noFill/>
          <a:ln>
            <a:noFill/>
          </a:ln>
        </p:spPr>
      </p:pic>
      <p:sp>
        <p:nvSpPr>
          <p:cNvPr id="202" name="Google Shape;202;p27"/>
          <p:cNvSpPr txBox="1"/>
          <p:nvPr/>
        </p:nvSpPr>
        <p:spPr>
          <a:xfrm>
            <a:off x="5400675" y="1232300"/>
            <a:ext cx="3129000" cy="11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3C78D8"/>
                </a:solidFill>
                <a:latin typeface="Proxima Nova"/>
                <a:ea typeface="Proxima Nova"/>
                <a:cs typeface="Proxima Nova"/>
                <a:sym typeface="Proxima Nova"/>
              </a:rPr>
              <a:t>Ideal: ~40 degrees</a:t>
            </a:r>
            <a:endParaRPr b="1" sz="2400">
              <a:solidFill>
                <a:srgbClr val="3C78D8"/>
              </a:solidFill>
              <a:latin typeface="Proxima Nova"/>
              <a:ea typeface="Proxima Nova"/>
              <a:cs typeface="Proxima Nova"/>
              <a:sym typeface="Proxima Nova"/>
            </a:endParaRPr>
          </a:p>
        </p:txBody>
      </p:sp>
      <p:sp>
        <p:nvSpPr>
          <p:cNvPr id="203" name="Google Shape;203;p27"/>
          <p:cNvSpPr txBox="1"/>
          <p:nvPr/>
        </p:nvSpPr>
        <p:spPr>
          <a:xfrm>
            <a:off x="5402475" y="2106700"/>
            <a:ext cx="2968200" cy="16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Proxima Nova"/>
                <a:ea typeface="Proxima Nova"/>
                <a:cs typeface="Proxima Nova"/>
                <a:sym typeface="Proxima Nova"/>
              </a:rPr>
              <a:t>40 degrees was better than the </a:t>
            </a:r>
            <a:r>
              <a:rPr lang="en" sz="1800">
                <a:solidFill>
                  <a:srgbClr val="E06666"/>
                </a:solidFill>
                <a:latin typeface="Proxima Nova"/>
                <a:ea typeface="Proxima Nova"/>
                <a:cs typeface="Proxima Nova"/>
                <a:sym typeface="Proxima Nova"/>
              </a:rPr>
              <a:t>45 degree baseline</a:t>
            </a:r>
            <a:r>
              <a:rPr lang="en" sz="1800">
                <a:latin typeface="Proxima Nova"/>
                <a:ea typeface="Proxima Nova"/>
                <a:cs typeface="Proxima Nova"/>
                <a:sym typeface="Proxima Nova"/>
              </a:rPr>
              <a:t>, but only by roughly a meter.</a:t>
            </a:r>
            <a:endParaRPr sz="1800">
              <a:latin typeface="Proxima Nova"/>
              <a:ea typeface="Proxima Nova"/>
              <a:cs typeface="Proxima Nova"/>
              <a:sym typeface="Proxima Nova"/>
            </a:endParaRPr>
          </a:p>
        </p:txBody>
      </p:sp>
      <p:sp>
        <p:nvSpPr>
          <p:cNvPr id="204" name="Google Shape;204;p27"/>
          <p:cNvSpPr/>
          <p:nvPr/>
        </p:nvSpPr>
        <p:spPr>
          <a:xfrm>
            <a:off x="2531400" y="1526150"/>
            <a:ext cx="117300" cy="1026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6" name="Google Shape;206;p27"/>
          <p:cNvSpPr txBox="1"/>
          <p:nvPr/>
        </p:nvSpPr>
        <p:spPr>
          <a:xfrm>
            <a:off x="5400675" y="3384700"/>
            <a:ext cx="1825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E06666"/>
                </a:solidFill>
                <a:latin typeface="Roboto"/>
                <a:ea typeface="Roboto"/>
                <a:cs typeface="Roboto"/>
                <a:sym typeface="Roboto"/>
              </a:rPr>
              <a:t>Δx = ~0.5m</a:t>
            </a:r>
            <a:endParaRPr sz="1800">
              <a:solidFill>
                <a:srgbClr val="E06666"/>
              </a:solidFill>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28"/>
          <p:cNvSpPr txBox="1"/>
          <p:nvPr>
            <p:ph type="title"/>
          </p:nvPr>
        </p:nvSpPr>
        <p:spPr>
          <a:xfrm>
            <a:off x="1948500" y="168100"/>
            <a:ext cx="5247000" cy="29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lt2"/>
                </a:solidFill>
              </a:rPr>
              <a:t>Sensitivity Analysis - Coefficient of Drag</a:t>
            </a:r>
            <a:endParaRPr b="1" sz="2400">
              <a:solidFill>
                <a:schemeClr val="lt2"/>
              </a:solidFill>
            </a:endParaRPr>
          </a:p>
        </p:txBody>
      </p:sp>
      <p:sp>
        <p:nvSpPr>
          <p:cNvPr id="212" name="Google Shape;212;p28"/>
          <p:cNvSpPr txBox="1"/>
          <p:nvPr>
            <p:ph idx="1" type="body"/>
          </p:nvPr>
        </p:nvSpPr>
        <p:spPr>
          <a:xfrm>
            <a:off x="4916050" y="1152475"/>
            <a:ext cx="39162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3C78D8"/>
                </a:solidFill>
              </a:rPr>
              <a:t>Max distance increases with a decrease in CD</a:t>
            </a:r>
            <a:endParaRPr b="1" sz="2400">
              <a:solidFill>
                <a:srgbClr val="3C78D8"/>
              </a:solidFill>
            </a:endParaRPr>
          </a:p>
          <a:p>
            <a:pPr indent="0" lvl="0" marL="0" rtl="0" algn="l">
              <a:lnSpc>
                <a:spcPct val="100000"/>
              </a:lnSpc>
              <a:spcBef>
                <a:spcPts val="0"/>
              </a:spcBef>
              <a:spcAft>
                <a:spcPts val="0"/>
              </a:spcAft>
              <a:buNone/>
            </a:pPr>
            <a:r>
              <a:t/>
            </a:r>
            <a:endParaRPr b="1" sz="2400">
              <a:solidFill>
                <a:srgbClr val="3C78D8"/>
              </a:solidFill>
            </a:endParaRPr>
          </a:p>
          <a:p>
            <a:pPr indent="0" lvl="0" marL="0" rtl="0" algn="l">
              <a:spcBef>
                <a:spcPts val="0"/>
              </a:spcBef>
              <a:spcAft>
                <a:spcPts val="0"/>
              </a:spcAft>
              <a:buNone/>
            </a:pPr>
            <a:r>
              <a:rPr lang="en"/>
              <a:t>Total distance traveled was moderately sensitive to changes in the C</a:t>
            </a:r>
            <a:r>
              <a:rPr baseline="-25000" lang="en"/>
              <a:t>D</a:t>
            </a:r>
            <a:r>
              <a:rPr lang="en"/>
              <a:t> of the rocket. In order to maximize distance we can reduce cross sectional frontal area of the rocket and make it as aerodynamic as possible.</a:t>
            </a:r>
            <a:endParaRPr/>
          </a:p>
          <a:p>
            <a:pPr indent="0" lvl="0" marL="0" rtl="0" algn="l">
              <a:spcBef>
                <a:spcPts val="1600"/>
              </a:spcBef>
              <a:spcAft>
                <a:spcPts val="1600"/>
              </a:spcAft>
              <a:buNone/>
            </a:pPr>
            <a:r>
              <a:rPr b="1" lang="en"/>
              <a:t>Baseline: .3361</a:t>
            </a:r>
            <a:endParaRPr b="1"/>
          </a:p>
        </p:txBody>
      </p:sp>
      <p:pic>
        <p:nvPicPr>
          <p:cNvPr id="213" name="Google Shape;213;p28"/>
          <p:cNvPicPr preferRelativeResize="0"/>
          <p:nvPr/>
        </p:nvPicPr>
        <p:blipFill>
          <a:blip r:embed="rId3">
            <a:alphaModFix/>
          </a:blip>
          <a:stretch>
            <a:fillRect/>
          </a:stretch>
        </p:blipFill>
        <p:spPr>
          <a:xfrm>
            <a:off x="311700" y="1017733"/>
            <a:ext cx="4329050" cy="3249875"/>
          </a:xfrm>
          <a:prstGeom prst="rect">
            <a:avLst/>
          </a:prstGeom>
          <a:noFill/>
          <a:ln>
            <a:noFill/>
          </a:ln>
        </p:spPr>
      </p:pic>
      <p:sp>
        <p:nvSpPr>
          <p:cNvPr id="214" name="Google Shape;214;p28"/>
          <p:cNvSpPr/>
          <p:nvPr/>
        </p:nvSpPr>
        <p:spPr>
          <a:xfrm>
            <a:off x="2369975" y="1834325"/>
            <a:ext cx="117300" cy="1026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6" name="Google Shape;216;p28"/>
          <p:cNvSpPr txBox="1"/>
          <p:nvPr/>
        </p:nvSpPr>
        <p:spPr>
          <a:xfrm>
            <a:off x="6930275" y="4334400"/>
            <a:ext cx="1825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E06666"/>
                </a:solidFill>
                <a:latin typeface="Roboto"/>
                <a:ea typeface="Roboto"/>
                <a:cs typeface="Roboto"/>
                <a:sym typeface="Roboto"/>
              </a:rPr>
              <a:t>Δx = ~5m</a:t>
            </a:r>
            <a:endParaRPr sz="1800">
              <a:solidFill>
                <a:srgbClr val="E06666"/>
              </a:solidFill>
              <a:latin typeface="Roboto"/>
              <a:ea typeface="Roboto"/>
              <a:cs typeface="Roboto"/>
              <a:sym typeface="Roboto"/>
            </a:endParaRPr>
          </a:p>
          <a:p>
            <a:pPr indent="0" lvl="0" marL="0" rtl="0" algn="l">
              <a:spcBef>
                <a:spcPts val="0"/>
              </a:spcBef>
              <a:spcAft>
                <a:spcPts val="0"/>
              </a:spcAft>
              <a:buNone/>
            </a:pPr>
            <a:r>
              <a:rPr lang="en" sz="1000">
                <a:solidFill>
                  <a:srgbClr val="E06666"/>
                </a:solidFill>
                <a:latin typeface="Roboto"/>
                <a:ea typeface="Roboto"/>
                <a:cs typeface="Roboto"/>
                <a:sym typeface="Roboto"/>
              </a:rPr>
              <a:t>(assuming .3 Cd min)</a:t>
            </a:r>
            <a:endParaRPr sz="1000">
              <a:solidFill>
                <a:srgbClr val="E06666"/>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29"/>
          <p:cNvSpPr txBox="1"/>
          <p:nvPr>
            <p:ph type="title"/>
          </p:nvPr>
        </p:nvSpPr>
        <p:spPr>
          <a:xfrm>
            <a:off x="-2164725" y="1771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lt2"/>
                </a:solidFill>
              </a:rPr>
              <a:t>Final Design Modification</a:t>
            </a:r>
            <a:endParaRPr b="1" sz="2400">
              <a:solidFill>
                <a:schemeClr val="lt2"/>
              </a:solidFill>
            </a:endParaRPr>
          </a:p>
        </p:txBody>
      </p:sp>
      <p:sp>
        <p:nvSpPr>
          <p:cNvPr id="222" name="Google Shape;222;p29"/>
          <p:cNvSpPr txBox="1"/>
          <p:nvPr/>
        </p:nvSpPr>
        <p:spPr>
          <a:xfrm>
            <a:off x="240100" y="800500"/>
            <a:ext cx="3795000" cy="3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Design Modification: </a:t>
            </a:r>
            <a:r>
              <a:rPr b="1" lang="en">
                <a:solidFill>
                  <a:srgbClr val="E06666"/>
                </a:solidFill>
                <a:latin typeface="Proxima Nova"/>
                <a:ea typeface="Proxima Nova"/>
                <a:cs typeface="Proxima Nova"/>
                <a:sym typeface="Proxima Nova"/>
              </a:rPr>
              <a:t>Coefficient of Drag</a:t>
            </a:r>
            <a:endParaRPr b="1">
              <a:solidFill>
                <a:srgbClr val="E06666"/>
              </a:solidFill>
              <a:latin typeface="Proxima Nova"/>
              <a:ea typeface="Proxima Nova"/>
              <a:cs typeface="Proxima Nova"/>
              <a:sym typeface="Proxima Nova"/>
            </a:endParaRPr>
          </a:p>
          <a:p>
            <a:pPr indent="0" lvl="0" marL="0" rtl="0" algn="l">
              <a:spcBef>
                <a:spcPts val="0"/>
              </a:spcBef>
              <a:spcAft>
                <a:spcPts val="0"/>
              </a:spcAft>
              <a:buNone/>
            </a:pPr>
            <a:r>
              <a:t/>
            </a:r>
            <a:endParaRPr b="1">
              <a:solidFill>
                <a:srgbClr val="E06666"/>
              </a:solidFill>
              <a:latin typeface="Proxima Nova"/>
              <a:ea typeface="Proxima Nova"/>
              <a:cs typeface="Proxima Nova"/>
              <a:sym typeface="Proxima Nova"/>
            </a:endParaRPr>
          </a:p>
          <a:p>
            <a:pPr indent="0" lvl="0" marL="0" rtl="0" algn="l">
              <a:spcBef>
                <a:spcPts val="0"/>
              </a:spcBef>
              <a:spcAft>
                <a:spcPts val="0"/>
              </a:spcAft>
              <a:buNone/>
            </a:pPr>
            <a:r>
              <a:rPr b="1" lang="en" sz="1800">
                <a:solidFill>
                  <a:srgbClr val="E06666"/>
                </a:solidFill>
                <a:latin typeface="Proxima Nova"/>
                <a:ea typeface="Proxima Nova"/>
                <a:cs typeface="Proxima Nova"/>
                <a:sym typeface="Proxima Nova"/>
              </a:rPr>
              <a:t>Why?</a:t>
            </a:r>
            <a:endParaRPr b="1" sz="1800">
              <a:solidFill>
                <a:srgbClr val="E06666"/>
              </a:solidFill>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Volume of water had obvious best effect</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Coefficient of drag let us explore design creativity and get more wind tunnel experience!</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b="1" lang="en" sz="1800">
                <a:solidFill>
                  <a:srgbClr val="E06666"/>
                </a:solidFill>
                <a:latin typeface="Proxima Nova"/>
                <a:ea typeface="Proxima Nova"/>
                <a:cs typeface="Proxima Nova"/>
                <a:sym typeface="Proxima Nova"/>
              </a:rPr>
              <a:t>Modifications</a:t>
            </a:r>
            <a:endParaRPr b="1" sz="1800">
              <a:solidFill>
                <a:srgbClr val="E06666"/>
              </a:solidFill>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Elliptical </a:t>
            </a:r>
            <a:r>
              <a:rPr lang="en">
                <a:latin typeface="Proxima Nova"/>
                <a:ea typeface="Proxima Nova"/>
                <a:cs typeface="Proxima Nova"/>
                <a:sym typeface="Proxima Nova"/>
              </a:rPr>
              <a:t>nose cone</a:t>
            </a:r>
            <a:r>
              <a:rPr lang="en">
                <a:latin typeface="Proxima Nova"/>
                <a:ea typeface="Proxima Nova"/>
                <a:cs typeface="Proxima Nova"/>
                <a:sym typeface="Proxima Nova"/>
              </a:rPr>
              <a:t>, better for subsonic rockets</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Elliptical</a:t>
            </a:r>
            <a:r>
              <a:rPr lang="en">
                <a:latin typeface="Proxima Nova"/>
                <a:ea typeface="Proxima Nova"/>
                <a:cs typeface="Proxima Nova"/>
                <a:sym typeface="Proxima Nova"/>
              </a:rPr>
              <a:t> fins, lower induced drag. </a:t>
            </a:r>
            <a:endParaRPr>
              <a:latin typeface="Proxima Nova"/>
              <a:ea typeface="Proxima Nova"/>
              <a:cs typeface="Proxima Nova"/>
              <a:sym typeface="Proxima Nova"/>
            </a:endParaRPr>
          </a:p>
          <a:p>
            <a:pPr indent="0" lvl="0" marL="0" rtl="0" algn="l">
              <a:spcBef>
                <a:spcPts val="0"/>
              </a:spcBef>
              <a:spcAft>
                <a:spcPts val="0"/>
              </a:spcAft>
              <a:buNone/>
            </a:pPr>
            <a:r>
              <a:t/>
            </a:r>
            <a:endParaRPr b="1">
              <a:solidFill>
                <a:srgbClr val="E06666"/>
              </a:solidFill>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sz="1500">
              <a:latin typeface="Proxima Nova"/>
              <a:ea typeface="Proxima Nova"/>
              <a:cs typeface="Proxima Nova"/>
              <a:sym typeface="Proxima Nova"/>
            </a:endParaRPr>
          </a:p>
        </p:txBody>
      </p:sp>
      <p:sp>
        <p:nvSpPr>
          <p:cNvPr id="223" name="Google Shape;223;p29"/>
          <p:cNvSpPr txBox="1"/>
          <p:nvPr/>
        </p:nvSpPr>
        <p:spPr>
          <a:xfrm>
            <a:off x="240100" y="3938800"/>
            <a:ext cx="3795000" cy="73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D9EEB"/>
                </a:solidFill>
                <a:latin typeface="Proxima Nova"/>
                <a:ea typeface="Proxima Nova"/>
                <a:cs typeface="Proxima Nova"/>
                <a:sym typeface="Proxima Nova"/>
              </a:rPr>
              <a:t>TA Cd: </a:t>
            </a:r>
            <a:r>
              <a:rPr b="1" lang="en" sz="2400">
                <a:solidFill>
                  <a:schemeClr val="accent2"/>
                </a:solidFill>
                <a:latin typeface="Proxima Nova"/>
                <a:ea typeface="Proxima Nova"/>
                <a:cs typeface="Proxima Nova"/>
                <a:sym typeface="Proxima Nova"/>
              </a:rPr>
              <a:t>.3361</a:t>
            </a:r>
            <a:endParaRPr b="1" sz="2400">
              <a:solidFill>
                <a:schemeClr val="accent2"/>
              </a:solidFill>
              <a:latin typeface="Proxima Nova"/>
              <a:ea typeface="Proxima Nova"/>
              <a:cs typeface="Proxima Nova"/>
              <a:sym typeface="Proxima Nova"/>
            </a:endParaRPr>
          </a:p>
          <a:p>
            <a:pPr indent="0" lvl="0" marL="0" rtl="0" algn="l">
              <a:spcBef>
                <a:spcPts val="0"/>
              </a:spcBef>
              <a:spcAft>
                <a:spcPts val="0"/>
              </a:spcAft>
              <a:buNone/>
            </a:pPr>
            <a:r>
              <a:rPr b="1" lang="en" sz="2400">
                <a:solidFill>
                  <a:srgbClr val="6D9EEB"/>
                </a:solidFill>
                <a:latin typeface="Proxima Nova"/>
                <a:ea typeface="Proxima Nova"/>
                <a:cs typeface="Proxima Nova"/>
                <a:sym typeface="Proxima Nova"/>
              </a:rPr>
              <a:t>Team Cd: </a:t>
            </a:r>
            <a:r>
              <a:rPr b="1" lang="en" sz="2400">
                <a:solidFill>
                  <a:srgbClr val="434343"/>
                </a:solidFill>
                <a:latin typeface="Proxima Nova"/>
                <a:ea typeface="Proxima Nova"/>
                <a:cs typeface="Proxima Nova"/>
                <a:sym typeface="Proxima Nova"/>
              </a:rPr>
              <a:t>.3773 </a:t>
            </a:r>
            <a:endParaRPr b="1" sz="2400">
              <a:solidFill>
                <a:srgbClr val="434343"/>
              </a:solidFill>
              <a:latin typeface="Proxima Nova"/>
              <a:ea typeface="Proxima Nova"/>
              <a:cs typeface="Proxima Nova"/>
              <a:sym typeface="Proxima Nova"/>
            </a:endParaRPr>
          </a:p>
        </p:txBody>
      </p:sp>
      <p:pic>
        <p:nvPicPr>
          <p:cNvPr id="224" name="Google Shape;224;p29"/>
          <p:cNvPicPr preferRelativeResize="0"/>
          <p:nvPr/>
        </p:nvPicPr>
        <p:blipFill>
          <a:blip r:embed="rId3">
            <a:alphaModFix/>
          </a:blip>
          <a:stretch>
            <a:fillRect/>
          </a:stretch>
        </p:blipFill>
        <p:spPr>
          <a:xfrm>
            <a:off x="5349002" y="-29400"/>
            <a:ext cx="3794999" cy="5059989"/>
          </a:xfrm>
          <a:prstGeom prst="rect">
            <a:avLst/>
          </a:prstGeom>
          <a:noFill/>
          <a:ln>
            <a:noFill/>
          </a:ln>
        </p:spPr>
      </p:pic>
      <p:sp>
        <p:nvSpPr>
          <p:cNvPr id="225" name="Google Shape;225;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0"/>
          <p:cNvSpPr txBox="1"/>
          <p:nvPr>
            <p:ph type="title"/>
          </p:nvPr>
        </p:nvSpPr>
        <p:spPr>
          <a:xfrm>
            <a:off x="1762200" y="316250"/>
            <a:ext cx="5619600" cy="29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lt2"/>
                </a:solidFill>
              </a:rPr>
              <a:t>Wind Tunnel Data Analysis</a:t>
            </a:r>
            <a:endParaRPr b="1" sz="2400">
              <a:solidFill>
                <a:schemeClr val="lt2"/>
              </a:solidFill>
            </a:endParaRPr>
          </a:p>
          <a:p>
            <a:pPr indent="0" lvl="0" marL="0" rtl="0" algn="ctr">
              <a:spcBef>
                <a:spcPts val="0"/>
              </a:spcBef>
              <a:spcAft>
                <a:spcPts val="0"/>
              </a:spcAft>
              <a:buNone/>
            </a:pPr>
            <a:r>
              <a:t/>
            </a:r>
            <a:endParaRPr sz="2400"/>
          </a:p>
        </p:txBody>
      </p:sp>
      <p:sp>
        <p:nvSpPr>
          <p:cNvPr id="231" name="Google Shape;231;p30"/>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a:t>
            </a:r>
            <a:r>
              <a:rPr baseline="-25000" lang="en"/>
              <a:t>D</a:t>
            </a:r>
            <a:r>
              <a:rPr lang="en"/>
              <a:t> = D/(q</a:t>
            </a:r>
            <a:r>
              <a:rPr baseline="-25000" lang="en"/>
              <a:t>∞</a:t>
            </a:r>
            <a:r>
              <a:rPr lang="en"/>
              <a:t>A)</a:t>
            </a:r>
            <a:endParaRPr/>
          </a:p>
          <a:p>
            <a:pPr indent="-342900" lvl="0" marL="457200" rtl="0" algn="l">
              <a:spcBef>
                <a:spcPts val="0"/>
              </a:spcBef>
              <a:spcAft>
                <a:spcPts val="0"/>
              </a:spcAft>
              <a:buSzPts val="1800"/>
              <a:buChar char="●"/>
            </a:pPr>
            <a:r>
              <a:rPr lang="en"/>
              <a:t>Use Sting Axial Force as the drag force</a:t>
            </a:r>
            <a:endParaRPr/>
          </a:p>
          <a:p>
            <a:pPr indent="-342900" lvl="0" marL="457200" rtl="0" algn="l">
              <a:spcBef>
                <a:spcPts val="0"/>
              </a:spcBef>
              <a:spcAft>
                <a:spcPts val="0"/>
              </a:spcAft>
              <a:buSzPts val="1800"/>
              <a:buChar char="●"/>
            </a:pPr>
            <a:r>
              <a:rPr lang="en"/>
              <a:t>Calculate the mean of the drag coefficient for the three wind speeds (8, 15, 20 m/s)</a:t>
            </a:r>
            <a:endParaRPr/>
          </a:p>
          <a:p>
            <a:pPr indent="-342900" lvl="0" marL="457200" rtl="0" algn="l">
              <a:spcBef>
                <a:spcPts val="0"/>
              </a:spcBef>
              <a:spcAft>
                <a:spcPts val="0"/>
              </a:spcAft>
              <a:buSzPts val="1800"/>
              <a:buChar char="●"/>
            </a:pPr>
            <a:r>
              <a:rPr lang="en"/>
              <a:t>Calculate the mean of the three values.</a:t>
            </a:r>
            <a:endParaRPr/>
          </a:p>
        </p:txBody>
      </p:sp>
      <p:pic>
        <p:nvPicPr>
          <p:cNvPr id="232" name="Google Shape;232;p30" title="20190414_161549.mp4">
            <a:hlinkClick r:id="rId3"/>
          </p:cNvPr>
          <p:cNvPicPr preferRelativeResize="0"/>
          <p:nvPr/>
        </p:nvPicPr>
        <p:blipFill>
          <a:blip r:embed="rId4">
            <a:alphaModFix/>
          </a:blip>
          <a:stretch>
            <a:fillRect/>
          </a:stretch>
        </p:blipFill>
        <p:spPr>
          <a:xfrm>
            <a:off x="4724400" y="1170125"/>
            <a:ext cx="4267200" cy="3200400"/>
          </a:xfrm>
          <a:prstGeom prst="rect">
            <a:avLst/>
          </a:prstGeom>
          <a:noFill/>
          <a:ln>
            <a:noFill/>
          </a:ln>
        </p:spPr>
      </p:pic>
      <p:sp>
        <p:nvSpPr>
          <p:cNvPr id="233" name="Google Shape;233;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1"/>
          <p:cNvSpPr txBox="1"/>
          <p:nvPr>
            <p:ph type="title"/>
          </p:nvPr>
        </p:nvSpPr>
        <p:spPr>
          <a:xfrm>
            <a:off x="1623500" y="246275"/>
            <a:ext cx="5198100" cy="29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lt2"/>
                </a:solidFill>
              </a:rPr>
              <a:t>Normally Distributed Parameters</a:t>
            </a:r>
            <a:endParaRPr b="1" sz="2400">
              <a:solidFill>
                <a:schemeClr val="lt2"/>
              </a:solidFill>
            </a:endParaRPr>
          </a:p>
        </p:txBody>
      </p:sp>
      <p:sp>
        <p:nvSpPr>
          <p:cNvPr id="239" name="Google Shape;239;p31"/>
          <p:cNvSpPr txBox="1"/>
          <p:nvPr>
            <p:ph idx="1" type="body"/>
          </p:nvPr>
        </p:nvSpPr>
        <p:spPr>
          <a:xfrm>
            <a:off x="120075" y="102642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Every parameter was normally distributed at random with the mean being our desired initial conditions at launch. </a:t>
            </a:r>
            <a:endParaRPr/>
          </a:p>
        </p:txBody>
      </p:sp>
      <p:graphicFrame>
        <p:nvGraphicFramePr>
          <p:cNvPr id="240" name="Google Shape;240;p31"/>
          <p:cNvGraphicFramePr/>
          <p:nvPr/>
        </p:nvGraphicFramePr>
        <p:xfrm>
          <a:off x="503313" y="2392325"/>
          <a:ext cx="3000000" cy="3000000"/>
        </p:xfrm>
        <a:graphic>
          <a:graphicData uri="http://schemas.openxmlformats.org/drawingml/2006/table">
            <a:tbl>
              <a:tblPr>
                <a:noFill/>
                <a:tableStyleId>{E4AADDA9-625D-40DA-B3B1-475643533B58}</a:tableStyleId>
              </a:tblPr>
              <a:tblGrid>
                <a:gridCol w="1627475"/>
                <a:gridCol w="1627475"/>
                <a:gridCol w="1627475"/>
                <a:gridCol w="1627475"/>
                <a:gridCol w="1627475"/>
              </a:tblGrid>
              <a:tr h="1016425">
                <a:tc>
                  <a:txBody>
                    <a:bodyPr>
                      <a:noAutofit/>
                    </a:bodyPr>
                    <a:lstStyle/>
                    <a:p>
                      <a:pPr indent="0" lvl="0" marL="0" rtl="0" algn="l">
                        <a:spcBef>
                          <a:spcPts val="0"/>
                        </a:spcBef>
                        <a:spcAft>
                          <a:spcPts val="0"/>
                        </a:spcAft>
                        <a:buNone/>
                      </a:pPr>
                      <a:r>
                        <a:rPr b="1" lang="en"/>
                        <a:t>Wind</a:t>
                      </a:r>
                      <a:endParaRPr b="1"/>
                    </a:p>
                  </a:txBody>
                  <a:tcPr marT="91425" marB="91425" marR="91425" marL="91425"/>
                </a:tc>
                <a:tc>
                  <a:txBody>
                    <a:bodyPr>
                      <a:noAutofit/>
                    </a:bodyPr>
                    <a:lstStyle/>
                    <a:p>
                      <a:pPr indent="0" lvl="0" marL="0" rtl="0" algn="l">
                        <a:spcBef>
                          <a:spcPts val="0"/>
                        </a:spcBef>
                        <a:spcAft>
                          <a:spcPts val="0"/>
                        </a:spcAft>
                        <a:buNone/>
                      </a:pPr>
                      <a:r>
                        <a:rPr b="1" lang="en"/>
                        <a:t>Volume Water</a:t>
                      </a:r>
                      <a:endParaRPr b="1"/>
                    </a:p>
                  </a:txBody>
                  <a:tcPr marT="91425" marB="91425" marR="91425" marL="91425"/>
                </a:tc>
                <a:tc>
                  <a:txBody>
                    <a:bodyPr>
                      <a:noAutofit/>
                    </a:bodyPr>
                    <a:lstStyle/>
                    <a:p>
                      <a:pPr indent="0" lvl="0" marL="0" rtl="0" algn="l">
                        <a:spcBef>
                          <a:spcPts val="0"/>
                        </a:spcBef>
                        <a:spcAft>
                          <a:spcPts val="0"/>
                        </a:spcAft>
                        <a:buNone/>
                      </a:pPr>
                      <a:r>
                        <a:rPr b="1" lang="en"/>
                        <a:t>Bottle Mass</a:t>
                      </a:r>
                      <a:endParaRPr b="1"/>
                    </a:p>
                  </a:txBody>
                  <a:tcPr marT="91425" marB="91425" marR="91425" marL="91425"/>
                </a:tc>
                <a:tc>
                  <a:txBody>
                    <a:bodyPr>
                      <a:noAutofit/>
                    </a:bodyPr>
                    <a:lstStyle/>
                    <a:p>
                      <a:pPr indent="0" lvl="0" marL="0" rtl="0" algn="l">
                        <a:spcBef>
                          <a:spcPts val="0"/>
                        </a:spcBef>
                        <a:spcAft>
                          <a:spcPts val="0"/>
                        </a:spcAft>
                        <a:buNone/>
                      </a:pPr>
                      <a:r>
                        <a:rPr b="1" lang="en"/>
                        <a:t>Coefficient of Drag</a:t>
                      </a:r>
                      <a:endParaRPr b="1"/>
                    </a:p>
                  </a:txBody>
                  <a:tcPr marT="91425" marB="91425" marR="91425" marL="91425"/>
                </a:tc>
                <a:tc>
                  <a:txBody>
                    <a:bodyPr>
                      <a:noAutofit/>
                    </a:bodyPr>
                    <a:lstStyle/>
                    <a:p>
                      <a:pPr indent="0" lvl="0" marL="0" rtl="0" algn="l">
                        <a:spcBef>
                          <a:spcPts val="0"/>
                        </a:spcBef>
                        <a:spcAft>
                          <a:spcPts val="0"/>
                        </a:spcAft>
                        <a:buNone/>
                      </a:pPr>
                      <a:r>
                        <a:rPr b="1" lang="en"/>
                        <a:t>Temperature</a:t>
                      </a:r>
                      <a:r>
                        <a:rPr b="1" lang="en"/>
                        <a:t> of Air</a:t>
                      </a:r>
                      <a:endParaRPr b="1"/>
                    </a:p>
                  </a:txBody>
                  <a:tcPr marT="91425" marB="91425" marR="91425" marL="91425"/>
                </a:tc>
              </a:tr>
              <a:tr h="643325">
                <a:tc>
                  <a:txBody>
                    <a:bodyPr>
                      <a:noAutofit/>
                    </a:bodyPr>
                    <a:lstStyle/>
                    <a:p>
                      <a:pPr indent="0" lvl="0" marL="0" rtl="0" algn="l">
                        <a:spcBef>
                          <a:spcPts val="0"/>
                        </a:spcBef>
                        <a:spcAft>
                          <a:spcPts val="0"/>
                        </a:spcAft>
                        <a:buNone/>
                      </a:pPr>
                      <a:r>
                        <a:rPr lang="en"/>
                        <a:t>10 mph</a:t>
                      </a:r>
                      <a:endParaRPr/>
                    </a:p>
                  </a:txBody>
                  <a:tcPr marT="91425" marB="91425" marR="91425" marL="91425"/>
                </a:tc>
                <a:tc>
                  <a:txBody>
                    <a:bodyPr>
                      <a:noAutofit/>
                    </a:bodyPr>
                    <a:lstStyle/>
                    <a:p>
                      <a:pPr indent="0" lvl="0" marL="0" rtl="0" algn="l">
                        <a:spcBef>
                          <a:spcPts val="0"/>
                        </a:spcBef>
                        <a:spcAft>
                          <a:spcPts val="0"/>
                        </a:spcAft>
                        <a:buNone/>
                      </a:pPr>
                      <a:r>
                        <a:rPr lang="en"/>
                        <a:t>100 mL</a:t>
                      </a:r>
                      <a:endParaRPr/>
                    </a:p>
                  </a:txBody>
                  <a:tcPr marT="91425" marB="91425" marR="91425" marL="91425"/>
                </a:tc>
                <a:tc>
                  <a:txBody>
                    <a:bodyPr>
                      <a:noAutofit/>
                    </a:bodyPr>
                    <a:lstStyle/>
                    <a:p>
                      <a:pPr indent="0" lvl="0" marL="0" rtl="0" algn="l">
                        <a:spcBef>
                          <a:spcPts val="0"/>
                        </a:spcBef>
                        <a:spcAft>
                          <a:spcPts val="0"/>
                        </a:spcAft>
                        <a:buNone/>
                      </a:pPr>
                      <a:r>
                        <a:rPr lang="en"/>
                        <a:t>10 grams</a:t>
                      </a:r>
                      <a:endParaRPr/>
                    </a:p>
                  </a:txBody>
                  <a:tcPr marT="91425" marB="91425" marR="91425" marL="91425"/>
                </a:tc>
                <a:tc>
                  <a:txBody>
                    <a:bodyPr>
                      <a:noAutofit/>
                    </a:bodyPr>
                    <a:lstStyle/>
                    <a:p>
                      <a:pPr indent="0" lvl="0" marL="0" rtl="0" algn="l">
                        <a:spcBef>
                          <a:spcPts val="0"/>
                        </a:spcBef>
                        <a:spcAft>
                          <a:spcPts val="0"/>
                        </a:spcAft>
                        <a:buNone/>
                      </a:pPr>
                      <a:r>
                        <a:rPr lang="en"/>
                        <a:t>0.5</a:t>
                      </a:r>
                      <a:endParaRPr/>
                    </a:p>
                  </a:txBody>
                  <a:tcPr marT="91425" marB="91425" marR="91425" marL="91425"/>
                </a:tc>
                <a:tc>
                  <a:txBody>
                    <a:bodyPr>
                      <a:noAutofit/>
                    </a:bodyPr>
                    <a:lstStyle/>
                    <a:p>
                      <a:pPr indent="0" lvl="0" marL="0" rtl="0" algn="l">
                        <a:spcBef>
                          <a:spcPts val="0"/>
                        </a:spcBef>
                        <a:spcAft>
                          <a:spcPts val="0"/>
                        </a:spcAft>
                        <a:buNone/>
                      </a:pPr>
                      <a:r>
                        <a:rPr lang="en"/>
                        <a:t>10 degrees C</a:t>
                      </a:r>
                      <a:endParaRPr/>
                    </a:p>
                  </a:txBody>
                  <a:tcPr marT="91425" marB="91425" marR="91425" marL="91425"/>
                </a:tc>
              </a:tr>
            </a:tbl>
          </a:graphicData>
        </a:graphic>
      </p:graphicFrame>
      <p:sp>
        <p:nvSpPr>
          <p:cNvPr id="241" name="Google Shape;241;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4"/>
          <p:cNvSpPr txBox="1"/>
          <p:nvPr>
            <p:ph type="title"/>
          </p:nvPr>
        </p:nvSpPr>
        <p:spPr>
          <a:xfrm>
            <a:off x="2928000" y="176500"/>
            <a:ext cx="3288000" cy="29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Overview and Goals</a:t>
            </a:r>
            <a:endParaRPr sz="1800">
              <a:solidFill>
                <a:schemeClr val="dk2"/>
              </a:solidFill>
            </a:endParaRPr>
          </a:p>
        </p:txBody>
      </p:sp>
      <p:sp>
        <p:nvSpPr>
          <p:cNvPr id="69" name="Google Shape;69;p14"/>
          <p:cNvSpPr txBox="1"/>
          <p:nvPr>
            <p:ph idx="1" type="body"/>
          </p:nvPr>
        </p:nvSpPr>
        <p:spPr>
          <a:xfrm>
            <a:off x="353725" y="66502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Develop an accurate prediction of the bottle rocket</a:t>
            </a:r>
            <a:endParaRPr/>
          </a:p>
          <a:p>
            <a:pPr indent="-342900" lvl="0" marL="457200" rtl="0" algn="l">
              <a:spcBef>
                <a:spcPts val="0"/>
              </a:spcBef>
              <a:spcAft>
                <a:spcPts val="0"/>
              </a:spcAft>
              <a:buSzPts val="1800"/>
              <a:buChar char="●"/>
            </a:pPr>
            <a:r>
              <a:rPr lang="en"/>
              <a:t>Learn and understand the steps associated with development and design</a:t>
            </a:r>
            <a:endParaRPr/>
          </a:p>
          <a:p>
            <a:pPr indent="-342900" lvl="0" marL="457200" rtl="0" algn="l">
              <a:spcBef>
                <a:spcPts val="0"/>
              </a:spcBef>
              <a:spcAft>
                <a:spcPts val="0"/>
              </a:spcAft>
              <a:buSzPts val="1800"/>
              <a:buChar char="●"/>
            </a:pPr>
            <a:r>
              <a:rPr lang="en"/>
              <a:t>Learn and experiment with different designs</a:t>
            </a:r>
            <a:endParaRPr/>
          </a:p>
        </p:txBody>
      </p:sp>
      <p:pic>
        <p:nvPicPr>
          <p:cNvPr id="70" name="Google Shape;70;p14"/>
          <p:cNvPicPr preferRelativeResize="0"/>
          <p:nvPr/>
        </p:nvPicPr>
        <p:blipFill rotWithShape="1">
          <a:blip r:embed="rId3">
            <a:alphaModFix/>
          </a:blip>
          <a:srcRect b="0" l="19270" r="0" t="22869"/>
          <a:stretch/>
        </p:blipFill>
        <p:spPr>
          <a:xfrm>
            <a:off x="311700" y="2289125"/>
            <a:ext cx="3764527" cy="2697453"/>
          </a:xfrm>
          <a:prstGeom prst="rect">
            <a:avLst/>
          </a:prstGeom>
          <a:noFill/>
          <a:ln>
            <a:noFill/>
          </a:ln>
        </p:spPr>
      </p:pic>
      <p:pic>
        <p:nvPicPr>
          <p:cNvPr id="71" name="Google Shape;71;p14"/>
          <p:cNvPicPr preferRelativeResize="0"/>
          <p:nvPr/>
        </p:nvPicPr>
        <p:blipFill>
          <a:blip r:embed="rId4">
            <a:alphaModFix/>
          </a:blip>
          <a:stretch>
            <a:fillRect/>
          </a:stretch>
        </p:blipFill>
        <p:spPr>
          <a:xfrm>
            <a:off x="5846125" y="1927349"/>
            <a:ext cx="2332978" cy="3110628"/>
          </a:xfrm>
          <a:prstGeom prst="rect">
            <a:avLst/>
          </a:prstGeom>
          <a:noFill/>
          <a:ln>
            <a:noFill/>
          </a:ln>
        </p:spPr>
      </p:pic>
      <p:sp>
        <p:nvSpPr>
          <p:cNvPr id="72" name="Google Shape;72;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pic>
        <p:nvPicPr>
          <p:cNvPr id="246" name="Google Shape;246;p32"/>
          <p:cNvPicPr preferRelativeResize="0"/>
          <p:nvPr/>
        </p:nvPicPr>
        <p:blipFill>
          <a:blip r:embed="rId3">
            <a:alphaModFix/>
          </a:blip>
          <a:stretch>
            <a:fillRect/>
          </a:stretch>
        </p:blipFill>
        <p:spPr>
          <a:xfrm>
            <a:off x="3630800" y="833550"/>
            <a:ext cx="5513199" cy="4309950"/>
          </a:xfrm>
          <a:prstGeom prst="rect">
            <a:avLst/>
          </a:prstGeom>
          <a:noFill/>
          <a:ln>
            <a:noFill/>
          </a:ln>
        </p:spPr>
      </p:pic>
      <p:sp>
        <p:nvSpPr>
          <p:cNvPr id="247" name="Google Shape;247;p32"/>
          <p:cNvSpPr txBox="1"/>
          <p:nvPr>
            <p:ph type="title"/>
          </p:nvPr>
        </p:nvSpPr>
        <p:spPr>
          <a:xfrm>
            <a:off x="143600" y="2013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lt2"/>
                </a:solidFill>
              </a:rPr>
              <a:t>Monte Carlo Simulation: Pre-Launch</a:t>
            </a:r>
            <a:endParaRPr b="1" sz="2400">
              <a:solidFill>
                <a:schemeClr val="lt2"/>
              </a:solidFill>
            </a:endParaRPr>
          </a:p>
        </p:txBody>
      </p:sp>
      <p:sp>
        <p:nvSpPr>
          <p:cNvPr id="248" name="Google Shape;248;p32"/>
          <p:cNvSpPr txBox="1"/>
          <p:nvPr/>
        </p:nvSpPr>
        <p:spPr>
          <a:xfrm>
            <a:off x="204400" y="774000"/>
            <a:ext cx="3193800" cy="33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Trials: 200: </a:t>
            </a:r>
            <a:r>
              <a:rPr b="1" lang="en">
                <a:solidFill>
                  <a:srgbClr val="6D9EEB"/>
                </a:solidFill>
                <a:latin typeface="Proxima Nova"/>
                <a:ea typeface="Proxima Nova"/>
                <a:cs typeface="Proxima Nova"/>
                <a:sym typeface="Proxima Nova"/>
              </a:rPr>
              <a:t>Pre Launch</a:t>
            </a:r>
            <a:r>
              <a:rPr b="1" lang="en">
                <a:solidFill>
                  <a:srgbClr val="6D9EEB"/>
                </a:solidFill>
                <a:latin typeface="Proxima Nova"/>
                <a:ea typeface="Proxima Nova"/>
                <a:cs typeface="Proxima Nova"/>
                <a:sym typeface="Proxima Nova"/>
              </a:rPr>
              <a:t> Estimations</a:t>
            </a:r>
            <a:endParaRPr>
              <a:solidFill>
                <a:srgbClr val="6D9EEB"/>
              </a:solidFill>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Dist: 		</a:t>
            </a:r>
            <a:r>
              <a:rPr lang="en">
                <a:latin typeface="Proxima Nova"/>
                <a:ea typeface="Proxima Nova"/>
                <a:cs typeface="Proxima Nova"/>
                <a:sym typeface="Proxima Nova"/>
              </a:rPr>
              <a:t>55.58 m	</a:t>
            </a:r>
            <a:r>
              <a:rPr lang="en">
                <a:solidFill>
                  <a:srgbClr val="A2C4C9"/>
                </a:solidFill>
                <a:latin typeface="Proxima Nova"/>
                <a:ea typeface="Proxima Nova"/>
                <a:cs typeface="Proxima Nova"/>
                <a:sym typeface="Proxima Nova"/>
              </a:rPr>
              <a:t>[avg]</a:t>
            </a:r>
            <a:endParaRPr>
              <a:solidFill>
                <a:srgbClr val="A2C4C9"/>
              </a:solidFill>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Height: 	15.29 m	</a:t>
            </a:r>
            <a:r>
              <a:rPr lang="en">
                <a:solidFill>
                  <a:srgbClr val="A2C4C9"/>
                </a:solidFill>
                <a:latin typeface="Proxima Nova"/>
                <a:ea typeface="Proxima Nova"/>
                <a:cs typeface="Proxima Nova"/>
                <a:sym typeface="Proxima Nova"/>
              </a:rPr>
              <a:t>[avg]</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Time: 	3.72 s		</a:t>
            </a:r>
            <a:r>
              <a:rPr lang="en">
                <a:solidFill>
                  <a:srgbClr val="A2C4C9"/>
                </a:solidFill>
                <a:latin typeface="Proxima Nova"/>
                <a:ea typeface="Proxima Nova"/>
                <a:cs typeface="Proxima Nova"/>
                <a:sym typeface="Proxima Nova"/>
              </a:rPr>
              <a:t>[avg]</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Beta: 		8.29 deg</a:t>
            </a:r>
            <a:r>
              <a:rPr lang="en">
                <a:latin typeface="Proxima Nova"/>
                <a:ea typeface="Proxima Nova"/>
                <a:cs typeface="Proxima Nova"/>
                <a:sym typeface="Proxima Nova"/>
              </a:rPr>
              <a:t>*</a:t>
            </a:r>
            <a:r>
              <a:rPr lang="en">
                <a:latin typeface="Proxima Nova"/>
                <a:ea typeface="Proxima Nova"/>
                <a:cs typeface="Proxima Nova"/>
                <a:sym typeface="Proxima Nova"/>
              </a:rPr>
              <a:t>	</a:t>
            </a:r>
            <a:r>
              <a:rPr lang="en">
                <a:solidFill>
                  <a:srgbClr val="F9CB9C"/>
                </a:solidFill>
                <a:latin typeface="Proxima Nova"/>
                <a:ea typeface="Proxima Nova"/>
                <a:cs typeface="Proxima Nova"/>
                <a:sym typeface="Proxima Nova"/>
              </a:rPr>
              <a:t>[Therm Model]</a:t>
            </a:r>
            <a:endParaRPr>
              <a:solidFill>
                <a:srgbClr val="F9CB9C"/>
              </a:solidFill>
              <a:latin typeface="Proxima Nova"/>
              <a:ea typeface="Proxima Nova"/>
              <a:cs typeface="Proxima Nova"/>
              <a:sym typeface="Proxima Nova"/>
            </a:endParaRPr>
          </a:p>
          <a:p>
            <a:pPr indent="0" lvl="0" marL="0" rtl="0" algn="l">
              <a:spcBef>
                <a:spcPts val="0"/>
              </a:spcBef>
              <a:spcAft>
                <a:spcPts val="0"/>
              </a:spcAft>
              <a:buNone/>
            </a:pPr>
            <a:r>
              <a:t/>
            </a:r>
            <a:endParaRPr>
              <a:solidFill>
                <a:srgbClr val="F9CB9C"/>
              </a:solidFill>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Isp simulation is far more precise because of the usage of only one static test stand dataset. → mostly wind variability</a:t>
            </a:r>
            <a:endParaRPr>
              <a:latin typeface="Proxima Nova"/>
              <a:ea typeface="Proxima Nova"/>
              <a:cs typeface="Proxima Nova"/>
              <a:sym typeface="Proxima Nova"/>
            </a:endParaRPr>
          </a:p>
          <a:p>
            <a:pPr indent="0" lvl="0" marL="457200" rtl="0" algn="l">
              <a:spcBef>
                <a:spcPts val="0"/>
              </a:spcBef>
              <a:spcAft>
                <a:spcPts val="0"/>
              </a:spcAft>
              <a:buNone/>
            </a:pPr>
            <a:r>
              <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Models severely underpredicted crossrange, low wind values in simulation, launch day was much higher</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*Crossrange Angle (Beta) scaled by 2x</a:t>
            </a:r>
            <a:endParaRPr>
              <a:latin typeface="Proxima Nova"/>
              <a:ea typeface="Proxima Nova"/>
              <a:cs typeface="Proxima Nova"/>
              <a:sym typeface="Proxima Nova"/>
            </a:endParaRPr>
          </a:p>
        </p:txBody>
      </p:sp>
      <p:sp>
        <p:nvSpPr>
          <p:cNvPr id="249" name="Google Shape;249;p32"/>
          <p:cNvSpPr/>
          <p:nvPr/>
        </p:nvSpPr>
        <p:spPr>
          <a:xfrm>
            <a:off x="6642775" y="2145100"/>
            <a:ext cx="130500" cy="130500"/>
          </a:xfrm>
          <a:prstGeom prst="su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0" name="Google Shape;250;p32"/>
          <p:cNvCxnSpPr>
            <a:endCxn id="249" idx="0"/>
          </p:cNvCxnSpPr>
          <p:nvPr/>
        </p:nvCxnSpPr>
        <p:spPr>
          <a:xfrm flipH="1">
            <a:off x="6708025" y="414700"/>
            <a:ext cx="1107900" cy="1730400"/>
          </a:xfrm>
          <a:prstGeom prst="straightConnector1">
            <a:avLst/>
          </a:prstGeom>
          <a:noFill/>
          <a:ln cap="flat" cmpd="sng" w="9525">
            <a:solidFill>
              <a:schemeClr val="dk2"/>
            </a:solidFill>
            <a:prstDash val="solid"/>
            <a:round/>
            <a:headEnd len="med" w="med" type="none"/>
            <a:tailEnd len="med" w="med" type="triangle"/>
          </a:ln>
        </p:spPr>
      </p:cxnSp>
      <p:sp>
        <p:nvSpPr>
          <p:cNvPr id="251" name="Google Shape;251;p32"/>
          <p:cNvSpPr txBox="1"/>
          <p:nvPr/>
        </p:nvSpPr>
        <p:spPr>
          <a:xfrm>
            <a:off x="7745575" y="154000"/>
            <a:ext cx="1528800" cy="26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Launch 1</a:t>
            </a:r>
            <a:endParaRPr>
              <a:latin typeface="Proxima Nova"/>
              <a:ea typeface="Proxima Nova"/>
              <a:cs typeface="Proxima Nova"/>
              <a:sym typeface="Proxima Nova"/>
            </a:endParaRPr>
          </a:p>
        </p:txBody>
      </p:sp>
      <p:sp>
        <p:nvSpPr>
          <p:cNvPr id="252" name="Google Shape;252;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33"/>
          <p:cNvSpPr txBox="1"/>
          <p:nvPr>
            <p:ph type="title"/>
          </p:nvPr>
        </p:nvSpPr>
        <p:spPr>
          <a:xfrm>
            <a:off x="2848050" y="243725"/>
            <a:ext cx="3447900" cy="29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Launch 1</a:t>
            </a:r>
            <a:endParaRPr sz="2400"/>
          </a:p>
        </p:txBody>
      </p:sp>
      <p:sp>
        <p:nvSpPr>
          <p:cNvPr id="258" name="Google Shape;258;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Range Increase: </a:t>
            </a:r>
            <a:r>
              <a:rPr lang="en">
                <a:solidFill>
                  <a:srgbClr val="CC0000"/>
                </a:solidFill>
              </a:rPr>
              <a:t>-</a:t>
            </a:r>
            <a:r>
              <a:rPr b="1" lang="en">
                <a:solidFill>
                  <a:srgbClr val="CC0000"/>
                </a:solidFill>
              </a:rPr>
              <a:t>1.5</a:t>
            </a:r>
            <a:r>
              <a:rPr b="1" lang="en">
                <a:solidFill>
                  <a:srgbClr val="CC0000"/>
                </a:solidFill>
              </a:rPr>
              <a:t>% -0.9 m → Slightly Worse </a:t>
            </a:r>
            <a:endParaRPr b="1">
              <a:solidFill>
                <a:srgbClr val="CC0000"/>
              </a:solidFill>
            </a:endParaRPr>
          </a:p>
          <a:p>
            <a:pPr indent="0" lvl="0" marL="0" rtl="0" algn="l">
              <a:spcBef>
                <a:spcPts val="1600"/>
              </a:spcBef>
              <a:spcAft>
                <a:spcPts val="0"/>
              </a:spcAft>
              <a:buNone/>
            </a:pPr>
            <a:r>
              <a:rPr lang="en"/>
              <a:t>Flight was stable - rocket rotated as predicted by </a:t>
            </a:r>
            <a:r>
              <a:rPr lang="en"/>
              <a:t>wind tunnel</a:t>
            </a:r>
            <a:r>
              <a:rPr lang="en"/>
              <a:t> tests and did not </a:t>
            </a:r>
            <a:r>
              <a:rPr lang="en"/>
              <a:t>visibly</a:t>
            </a:r>
            <a:r>
              <a:rPr lang="en"/>
              <a:t> wobble</a:t>
            </a:r>
            <a:endParaRPr b="1"/>
          </a:p>
          <a:p>
            <a:pPr indent="0" lvl="0" marL="0" rtl="0" algn="l">
              <a:spcBef>
                <a:spcPts val="1600"/>
              </a:spcBef>
              <a:spcAft>
                <a:spcPts val="0"/>
              </a:spcAft>
              <a:buNone/>
            </a:pPr>
            <a:r>
              <a:rPr lang="en"/>
              <a:t>The chosen modification resulted in worse performance </a:t>
            </a:r>
            <a:endParaRPr/>
          </a:p>
          <a:p>
            <a:pPr indent="0" lvl="0" marL="0" rtl="0" algn="l">
              <a:spcBef>
                <a:spcPts val="1600"/>
              </a:spcBef>
              <a:spcAft>
                <a:spcPts val="1600"/>
              </a:spcAft>
              <a:buNone/>
            </a:pPr>
            <a:r>
              <a:t/>
            </a:r>
            <a:endParaRPr/>
          </a:p>
        </p:txBody>
      </p:sp>
      <p:sp>
        <p:nvSpPr>
          <p:cNvPr id="259" name="Google Shape;259;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34"/>
          <p:cNvSpPr txBox="1"/>
          <p:nvPr>
            <p:ph type="title"/>
          </p:nvPr>
        </p:nvSpPr>
        <p:spPr>
          <a:xfrm>
            <a:off x="311700" y="1340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Comparison to Models [Launch 1]</a:t>
            </a:r>
            <a:endParaRPr sz="2400"/>
          </a:p>
        </p:txBody>
      </p:sp>
      <p:graphicFrame>
        <p:nvGraphicFramePr>
          <p:cNvPr id="265" name="Google Shape;265;p34"/>
          <p:cNvGraphicFramePr/>
          <p:nvPr/>
        </p:nvGraphicFramePr>
        <p:xfrm>
          <a:off x="311700" y="706785"/>
          <a:ext cx="3000000" cy="3000000"/>
        </p:xfrm>
        <a:graphic>
          <a:graphicData uri="http://schemas.openxmlformats.org/drawingml/2006/table">
            <a:tbl>
              <a:tblPr>
                <a:noFill/>
                <a:tableStyleId>{E4AADDA9-625D-40DA-B3B1-475643533B58}</a:tableStyleId>
              </a:tblPr>
              <a:tblGrid>
                <a:gridCol w="2840200"/>
                <a:gridCol w="2840200"/>
                <a:gridCol w="2840200"/>
              </a:tblGrid>
              <a:tr h="843975">
                <a:tc>
                  <a:txBody>
                    <a:bodyPr>
                      <a:noAutofit/>
                    </a:bodyPr>
                    <a:lstStyle/>
                    <a:p>
                      <a:pPr indent="0" lvl="0" marL="0" rtl="0" algn="l">
                        <a:spcBef>
                          <a:spcPts val="0"/>
                        </a:spcBef>
                        <a:spcAft>
                          <a:spcPts val="0"/>
                        </a:spcAft>
                        <a:buNone/>
                      </a:pPr>
                      <a:r>
                        <a:t/>
                      </a:r>
                      <a:endParaRPr sz="2400">
                        <a:solidFill>
                          <a:srgbClr val="3C78D8"/>
                        </a:solidFill>
                      </a:endParaRPr>
                    </a:p>
                  </a:txBody>
                  <a:tcPr marT="91425" marB="91425" marR="91425" marL="91425"/>
                </a:tc>
                <a:tc>
                  <a:txBody>
                    <a:bodyPr>
                      <a:noAutofit/>
                    </a:bodyPr>
                    <a:lstStyle/>
                    <a:p>
                      <a:pPr indent="0" lvl="0" marL="0" rtl="0" algn="ctr">
                        <a:spcBef>
                          <a:spcPts val="0"/>
                        </a:spcBef>
                        <a:spcAft>
                          <a:spcPts val="0"/>
                        </a:spcAft>
                        <a:buNone/>
                      </a:pPr>
                      <a:r>
                        <a:rPr b="1" lang="en" sz="3000">
                          <a:solidFill>
                            <a:srgbClr val="CC0000"/>
                          </a:solidFill>
                        </a:rPr>
                        <a:t>Predicted</a:t>
                      </a:r>
                      <a:endParaRPr b="1" sz="3000">
                        <a:solidFill>
                          <a:srgbClr val="CC0000"/>
                        </a:solidFill>
                      </a:endParaRPr>
                    </a:p>
                  </a:txBody>
                  <a:tcPr marT="91425" marB="91425" marR="91425" marL="91425"/>
                </a:tc>
                <a:tc>
                  <a:txBody>
                    <a:bodyPr>
                      <a:noAutofit/>
                    </a:bodyPr>
                    <a:lstStyle/>
                    <a:p>
                      <a:pPr indent="0" lvl="0" marL="0" rtl="0" algn="ctr">
                        <a:spcBef>
                          <a:spcPts val="0"/>
                        </a:spcBef>
                        <a:spcAft>
                          <a:spcPts val="0"/>
                        </a:spcAft>
                        <a:buNone/>
                      </a:pPr>
                      <a:r>
                        <a:rPr b="1" lang="en" sz="3000">
                          <a:solidFill>
                            <a:schemeClr val="lt2"/>
                          </a:solidFill>
                        </a:rPr>
                        <a:t>Residual</a:t>
                      </a:r>
                      <a:endParaRPr b="1" sz="3000">
                        <a:solidFill>
                          <a:schemeClr val="lt2"/>
                        </a:solidFill>
                      </a:endParaRPr>
                    </a:p>
                  </a:txBody>
                  <a:tcPr marT="91425" marB="91425" marR="91425" marL="91425"/>
                </a:tc>
              </a:tr>
              <a:tr h="835875">
                <a:tc>
                  <a:txBody>
                    <a:bodyPr>
                      <a:noAutofit/>
                    </a:bodyPr>
                    <a:lstStyle/>
                    <a:p>
                      <a:pPr indent="0" lvl="0" marL="0" rtl="0" algn="l">
                        <a:spcBef>
                          <a:spcPts val="0"/>
                        </a:spcBef>
                        <a:spcAft>
                          <a:spcPts val="0"/>
                        </a:spcAft>
                        <a:buNone/>
                      </a:pPr>
                      <a:r>
                        <a:rPr lang="en" sz="1800"/>
                        <a:t>Thermodynamic Model</a:t>
                      </a:r>
                      <a:endParaRPr sz="1800"/>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835875">
                <a:tc>
                  <a:txBody>
                    <a:bodyPr>
                      <a:noAutofit/>
                    </a:bodyPr>
                    <a:lstStyle/>
                    <a:p>
                      <a:pPr indent="0" lvl="0" marL="0" rtl="0" algn="l">
                        <a:spcBef>
                          <a:spcPts val="0"/>
                        </a:spcBef>
                        <a:spcAft>
                          <a:spcPts val="0"/>
                        </a:spcAft>
                        <a:buNone/>
                      </a:pPr>
                      <a:r>
                        <a:rPr lang="en" sz="1800"/>
                        <a:t>Isp Rocket Model</a:t>
                      </a:r>
                      <a:endParaRPr sz="1800"/>
                    </a:p>
                    <a:p>
                      <a:pPr indent="-298450" lvl="0" marL="457200" rtl="0" algn="l">
                        <a:spcBef>
                          <a:spcPts val="0"/>
                        </a:spcBef>
                        <a:spcAft>
                          <a:spcPts val="0"/>
                        </a:spcAft>
                        <a:buClr>
                          <a:srgbClr val="9FC5E8"/>
                        </a:buClr>
                        <a:buSzPts val="1100"/>
                        <a:buChar char="●"/>
                      </a:pPr>
                      <a:r>
                        <a:rPr lang="en" sz="1100">
                          <a:solidFill>
                            <a:srgbClr val="9FC5E8"/>
                          </a:solidFill>
                        </a:rPr>
                        <a:t>Estimate greatly improves w/ TA static test stand data</a:t>
                      </a:r>
                      <a:endParaRPr sz="1100">
                        <a:solidFill>
                          <a:srgbClr val="9FC5E8"/>
                        </a:solidFill>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835875">
                <a:tc>
                  <a:txBody>
                    <a:bodyPr>
                      <a:noAutofit/>
                    </a:bodyPr>
                    <a:lstStyle/>
                    <a:p>
                      <a:pPr indent="0" lvl="0" marL="0" rtl="0" algn="l">
                        <a:spcBef>
                          <a:spcPts val="0"/>
                        </a:spcBef>
                        <a:spcAft>
                          <a:spcPts val="0"/>
                        </a:spcAft>
                        <a:buNone/>
                      </a:pPr>
                      <a:r>
                        <a:rPr lang="en" sz="1800"/>
                        <a:t>Direct Interpolation Model</a:t>
                      </a:r>
                      <a:endParaRPr sz="1800"/>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bl>
          </a:graphicData>
        </a:graphic>
      </p:graphicFrame>
      <p:sp>
        <p:nvSpPr>
          <p:cNvPr id="266" name="Google Shape;266;p34"/>
          <p:cNvSpPr txBox="1"/>
          <p:nvPr/>
        </p:nvSpPr>
        <p:spPr>
          <a:xfrm>
            <a:off x="371550" y="4163300"/>
            <a:ext cx="8400900" cy="840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After plugging in launch day values → </a:t>
            </a:r>
            <a:r>
              <a:rPr b="1" lang="en">
                <a:solidFill>
                  <a:schemeClr val="lt2"/>
                </a:solidFill>
                <a:latin typeface="Proxima Nova"/>
                <a:ea typeface="Proxima Nova"/>
                <a:cs typeface="Proxima Nova"/>
                <a:sym typeface="Proxima Nova"/>
              </a:rPr>
              <a:t>Every model had a strong aspect!</a:t>
            </a:r>
            <a:endParaRPr b="1">
              <a:solidFill>
                <a:schemeClr val="lt2"/>
              </a:solidFill>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b="1" lang="en">
                <a:latin typeface="Proxima Nova"/>
                <a:ea typeface="Proxima Nova"/>
                <a:cs typeface="Proxima Nova"/>
                <a:sym typeface="Proxima Nova"/>
              </a:rPr>
              <a:t>The Isp model gives better results with more static test data</a:t>
            </a:r>
            <a:endParaRPr b="1">
              <a:latin typeface="Proxima Nova"/>
              <a:ea typeface="Proxima Nova"/>
              <a:cs typeface="Proxima Nova"/>
              <a:sym typeface="Proxima Nova"/>
            </a:endParaRPr>
          </a:p>
        </p:txBody>
      </p:sp>
      <p:graphicFrame>
        <p:nvGraphicFramePr>
          <p:cNvPr id="267" name="Google Shape;267;p34"/>
          <p:cNvGraphicFramePr/>
          <p:nvPr/>
        </p:nvGraphicFramePr>
        <p:xfrm>
          <a:off x="311725" y="710150"/>
          <a:ext cx="3000000" cy="3000000"/>
        </p:xfrm>
        <a:graphic>
          <a:graphicData uri="http://schemas.openxmlformats.org/drawingml/2006/table">
            <a:tbl>
              <a:tblPr>
                <a:noFill/>
                <a:tableStyleId>{E4AADDA9-625D-40DA-B3B1-475643533B58}</a:tableStyleId>
              </a:tblPr>
              <a:tblGrid>
                <a:gridCol w="1420100"/>
                <a:gridCol w="1420100"/>
              </a:tblGrid>
              <a:tr h="420300">
                <a:tc>
                  <a:txBody>
                    <a:bodyPr>
                      <a:noAutofit/>
                    </a:bodyPr>
                    <a:lstStyle/>
                    <a:p>
                      <a:pPr indent="0" lvl="0" marL="0" rtl="0" algn="l">
                        <a:spcBef>
                          <a:spcPts val="0"/>
                        </a:spcBef>
                        <a:spcAft>
                          <a:spcPts val="0"/>
                        </a:spcAft>
                        <a:buNone/>
                      </a:pPr>
                      <a:r>
                        <a:rPr lang="en">
                          <a:solidFill>
                            <a:srgbClr val="3C78D8"/>
                          </a:solidFill>
                        </a:rPr>
                        <a:t>Dist = 56.9 m</a:t>
                      </a:r>
                      <a:endParaRPr>
                        <a:solidFill>
                          <a:srgbClr val="3C78D8"/>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3C78D8"/>
                          </a:solidFill>
                        </a:rPr>
                        <a:t>Alt = 18.9 m</a:t>
                      </a:r>
                      <a:endParaRPr>
                        <a:solidFill>
                          <a:srgbClr val="3C78D8"/>
                        </a:solidFill>
                      </a:endParaRPr>
                    </a:p>
                  </a:txBody>
                  <a:tcPr marT="91425" marB="91425" marR="91425" marL="91425"/>
                </a:tc>
              </a:tr>
              <a:tr h="420300">
                <a:tc>
                  <a:txBody>
                    <a:bodyPr>
                      <a:noAutofit/>
                    </a:bodyPr>
                    <a:lstStyle/>
                    <a:p>
                      <a:pPr indent="0" lvl="0" marL="0" rtl="0" algn="l">
                        <a:spcBef>
                          <a:spcPts val="0"/>
                        </a:spcBef>
                        <a:spcAft>
                          <a:spcPts val="0"/>
                        </a:spcAft>
                        <a:buNone/>
                      </a:pPr>
                      <a:r>
                        <a:rPr lang="en">
                          <a:solidFill>
                            <a:srgbClr val="3C78D8"/>
                          </a:solidFill>
                        </a:rPr>
                        <a:t>Beta = 13 deg</a:t>
                      </a:r>
                      <a:endParaRPr>
                        <a:solidFill>
                          <a:srgbClr val="3C78D8"/>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3C78D8"/>
                          </a:solidFill>
                        </a:rPr>
                        <a:t>Time = 4.07s</a:t>
                      </a:r>
                      <a:endParaRPr>
                        <a:solidFill>
                          <a:srgbClr val="3C78D8"/>
                        </a:solidFill>
                      </a:endParaRPr>
                    </a:p>
                  </a:txBody>
                  <a:tcPr marT="91425" marB="91425" marR="91425" marL="91425"/>
                </a:tc>
              </a:tr>
            </a:tbl>
          </a:graphicData>
        </a:graphic>
      </p:graphicFrame>
      <p:graphicFrame>
        <p:nvGraphicFramePr>
          <p:cNvPr id="268" name="Google Shape;268;p34"/>
          <p:cNvGraphicFramePr/>
          <p:nvPr/>
        </p:nvGraphicFramePr>
        <p:xfrm>
          <a:off x="3151900" y="1554150"/>
          <a:ext cx="3000000" cy="3000000"/>
        </p:xfrm>
        <a:graphic>
          <a:graphicData uri="http://schemas.openxmlformats.org/drawingml/2006/table">
            <a:tbl>
              <a:tblPr>
                <a:noFill/>
                <a:tableStyleId>{E4AADDA9-625D-40DA-B3B1-475643533B58}</a:tableStyleId>
              </a:tblPr>
              <a:tblGrid>
                <a:gridCol w="1420100"/>
                <a:gridCol w="1420100"/>
              </a:tblGrid>
              <a:tr h="420300">
                <a:tc>
                  <a:txBody>
                    <a:bodyPr>
                      <a:noAutofit/>
                    </a:bodyPr>
                    <a:lstStyle/>
                    <a:p>
                      <a:pPr indent="0" lvl="0" marL="0" rtl="0" algn="l">
                        <a:spcBef>
                          <a:spcPts val="0"/>
                        </a:spcBef>
                        <a:spcAft>
                          <a:spcPts val="0"/>
                        </a:spcAft>
                        <a:buNone/>
                      </a:pPr>
                      <a:r>
                        <a:rPr lang="en"/>
                        <a:t>Dist = 51.43m</a:t>
                      </a:r>
                      <a:endParaRPr/>
                    </a:p>
                  </a:txBody>
                  <a:tcPr marT="91425" marB="91425" marR="91425" marL="91425"/>
                </a:tc>
                <a:tc>
                  <a:txBody>
                    <a:bodyPr>
                      <a:noAutofit/>
                    </a:bodyPr>
                    <a:lstStyle/>
                    <a:p>
                      <a:pPr indent="0" lvl="0" marL="0" rtl="0" algn="l">
                        <a:spcBef>
                          <a:spcPts val="0"/>
                        </a:spcBef>
                        <a:spcAft>
                          <a:spcPts val="0"/>
                        </a:spcAft>
                        <a:buNone/>
                      </a:pPr>
                      <a:r>
                        <a:rPr lang="en"/>
                        <a:t>Alt</a:t>
                      </a:r>
                      <a:r>
                        <a:rPr lang="en"/>
                        <a:t>= </a:t>
                      </a:r>
                      <a:r>
                        <a:rPr lang="en"/>
                        <a:t>11.29m</a:t>
                      </a:r>
                      <a:endParaRPr/>
                    </a:p>
                  </a:txBody>
                  <a:tcPr marT="91425" marB="91425" marR="91425" marL="91425"/>
                </a:tc>
              </a:tr>
              <a:tr h="420300">
                <a:tc>
                  <a:txBody>
                    <a:bodyPr>
                      <a:noAutofit/>
                    </a:bodyPr>
                    <a:lstStyle/>
                    <a:p>
                      <a:pPr indent="0" lvl="0" marL="0" rtl="0" algn="l">
                        <a:spcBef>
                          <a:spcPts val="0"/>
                        </a:spcBef>
                        <a:spcAft>
                          <a:spcPts val="0"/>
                        </a:spcAft>
                        <a:buNone/>
                      </a:pPr>
                      <a:r>
                        <a:rPr lang="en"/>
                        <a:t>Beta = 3.1 deg</a:t>
                      </a:r>
                      <a:endParaRPr/>
                    </a:p>
                  </a:txBody>
                  <a:tcPr marT="91425" marB="91425" marR="91425" marL="91425"/>
                </a:tc>
                <a:tc>
                  <a:txBody>
                    <a:bodyPr>
                      <a:noAutofit/>
                    </a:bodyPr>
                    <a:lstStyle/>
                    <a:p>
                      <a:pPr indent="0" lvl="0" marL="0" rtl="0" algn="l">
                        <a:spcBef>
                          <a:spcPts val="0"/>
                        </a:spcBef>
                        <a:spcAft>
                          <a:spcPts val="0"/>
                        </a:spcAft>
                        <a:buNone/>
                      </a:pPr>
                      <a:r>
                        <a:rPr lang="en"/>
                        <a:t>Time = 3.13 s</a:t>
                      </a:r>
                      <a:endParaRPr/>
                    </a:p>
                  </a:txBody>
                  <a:tcPr marT="91425" marB="91425" marR="91425" marL="91425"/>
                </a:tc>
              </a:tr>
            </a:tbl>
          </a:graphicData>
        </a:graphic>
      </p:graphicFrame>
      <p:graphicFrame>
        <p:nvGraphicFramePr>
          <p:cNvPr id="269" name="Google Shape;269;p34"/>
          <p:cNvGraphicFramePr/>
          <p:nvPr/>
        </p:nvGraphicFramePr>
        <p:xfrm>
          <a:off x="3151900" y="2386625"/>
          <a:ext cx="3000000" cy="3000000"/>
        </p:xfrm>
        <a:graphic>
          <a:graphicData uri="http://schemas.openxmlformats.org/drawingml/2006/table">
            <a:tbl>
              <a:tblPr>
                <a:noFill/>
                <a:tableStyleId>{E4AADDA9-625D-40DA-B3B1-475643533B58}</a:tableStyleId>
              </a:tblPr>
              <a:tblGrid>
                <a:gridCol w="1420100"/>
                <a:gridCol w="1420100"/>
              </a:tblGrid>
              <a:tr h="420300">
                <a:tc>
                  <a:txBody>
                    <a:bodyPr>
                      <a:noAutofit/>
                    </a:bodyPr>
                    <a:lstStyle/>
                    <a:p>
                      <a:pPr indent="0" lvl="0" marL="0" rtl="0" algn="l">
                        <a:spcBef>
                          <a:spcPts val="0"/>
                        </a:spcBef>
                        <a:spcAft>
                          <a:spcPts val="0"/>
                        </a:spcAft>
                        <a:buNone/>
                      </a:pPr>
                      <a:r>
                        <a:rPr lang="en"/>
                        <a:t>Dist = 42.2 m</a:t>
                      </a:r>
                      <a:endParaRPr/>
                    </a:p>
                  </a:txBody>
                  <a:tcPr marT="91425" marB="91425" marR="91425" marL="91425"/>
                </a:tc>
                <a:tc>
                  <a:txBody>
                    <a:bodyPr>
                      <a:noAutofit/>
                    </a:bodyPr>
                    <a:lstStyle/>
                    <a:p>
                      <a:pPr indent="0" lvl="0" marL="0" rtl="0" algn="l">
                        <a:spcBef>
                          <a:spcPts val="0"/>
                        </a:spcBef>
                        <a:spcAft>
                          <a:spcPts val="0"/>
                        </a:spcAft>
                        <a:buNone/>
                      </a:pPr>
                      <a:r>
                        <a:rPr lang="en"/>
                        <a:t>Alt </a:t>
                      </a:r>
                      <a:r>
                        <a:rPr lang="en"/>
                        <a:t>=  12.98 m</a:t>
                      </a:r>
                      <a:endParaRPr/>
                    </a:p>
                  </a:txBody>
                  <a:tcPr marT="91425" marB="91425" marR="91425" marL="91425"/>
                </a:tc>
              </a:tr>
              <a:tr h="420300">
                <a:tc>
                  <a:txBody>
                    <a:bodyPr>
                      <a:noAutofit/>
                    </a:bodyPr>
                    <a:lstStyle/>
                    <a:p>
                      <a:pPr indent="0" lvl="0" marL="0" rtl="0" algn="l">
                        <a:spcBef>
                          <a:spcPts val="0"/>
                        </a:spcBef>
                        <a:spcAft>
                          <a:spcPts val="0"/>
                        </a:spcAft>
                        <a:buNone/>
                      </a:pPr>
                      <a:r>
                        <a:rPr lang="en"/>
                        <a:t>Beta = 1.1 deg</a:t>
                      </a:r>
                      <a:endParaRPr/>
                    </a:p>
                  </a:txBody>
                  <a:tcPr marT="91425" marB="91425" marR="91425" marL="91425"/>
                </a:tc>
                <a:tc>
                  <a:txBody>
                    <a:bodyPr>
                      <a:noAutofit/>
                    </a:bodyPr>
                    <a:lstStyle/>
                    <a:p>
                      <a:pPr indent="0" lvl="0" marL="0" rtl="0" algn="l">
                        <a:spcBef>
                          <a:spcPts val="0"/>
                        </a:spcBef>
                        <a:spcAft>
                          <a:spcPts val="0"/>
                        </a:spcAft>
                        <a:buNone/>
                      </a:pPr>
                      <a:r>
                        <a:rPr lang="en"/>
                        <a:t>Time = 3.23 s</a:t>
                      </a:r>
                      <a:endParaRPr/>
                    </a:p>
                  </a:txBody>
                  <a:tcPr marT="91425" marB="91425" marR="91425" marL="91425"/>
                </a:tc>
              </a:tr>
            </a:tbl>
          </a:graphicData>
        </a:graphic>
      </p:graphicFrame>
      <p:graphicFrame>
        <p:nvGraphicFramePr>
          <p:cNvPr id="270" name="Google Shape;270;p34"/>
          <p:cNvGraphicFramePr/>
          <p:nvPr/>
        </p:nvGraphicFramePr>
        <p:xfrm>
          <a:off x="3151900" y="3222500"/>
          <a:ext cx="3000000" cy="3000000"/>
        </p:xfrm>
        <a:graphic>
          <a:graphicData uri="http://schemas.openxmlformats.org/drawingml/2006/table">
            <a:tbl>
              <a:tblPr>
                <a:noFill/>
                <a:tableStyleId>{E4AADDA9-625D-40DA-B3B1-475643533B58}</a:tableStyleId>
              </a:tblPr>
              <a:tblGrid>
                <a:gridCol w="1420100"/>
                <a:gridCol w="1420100"/>
              </a:tblGrid>
              <a:tr h="420300">
                <a:tc>
                  <a:txBody>
                    <a:bodyPr>
                      <a:noAutofit/>
                    </a:bodyPr>
                    <a:lstStyle/>
                    <a:p>
                      <a:pPr indent="0" lvl="0" marL="0" rtl="0" algn="l">
                        <a:spcBef>
                          <a:spcPts val="0"/>
                        </a:spcBef>
                        <a:spcAft>
                          <a:spcPts val="0"/>
                        </a:spcAft>
                        <a:buNone/>
                      </a:pPr>
                      <a:r>
                        <a:rPr lang="en"/>
                        <a:t>Dist = 50.89m</a:t>
                      </a:r>
                      <a:endParaRPr/>
                    </a:p>
                  </a:txBody>
                  <a:tcPr marT="91425" marB="91425" marR="91425" marL="91425"/>
                </a:tc>
                <a:tc>
                  <a:txBody>
                    <a:bodyPr>
                      <a:noAutofit/>
                    </a:bodyPr>
                    <a:lstStyle/>
                    <a:p>
                      <a:pPr indent="0" lvl="0" marL="0" rtl="0" algn="l">
                        <a:spcBef>
                          <a:spcPts val="0"/>
                        </a:spcBef>
                        <a:spcAft>
                          <a:spcPts val="0"/>
                        </a:spcAft>
                        <a:buNone/>
                      </a:pPr>
                      <a:r>
                        <a:rPr lang="en"/>
                        <a:t>Alt </a:t>
                      </a:r>
                      <a:r>
                        <a:rPr lang="en"/>
                        <a:t>= 10.84m</a:t>
                      </a:r>
                      <a:endParaRPr/>
                    </a:p>
                  </a:txBody>
                  <a:tcPr marT="91425" marB="91425" marR="91425" marL="91425"/>
                </a:tc>
              </a:tr>
              <a:tr h="420300">
                <a:tc>
                  <a:txBody>
                    <a:bodyPr>
                      <a:noAutofit/>
                    </a:bodyPr>
                    <a:lstStyle/>
                    <a:p>
                      <a:pPr indent="0" lvl="0" marL="0" rtl="0" algn="l">
                        <a:spcBef>
                          <a:spcPts val="0"/>
                        </a:spcBef>
                        <a:spcAft>
                          <a:spcPts val="0"/>
                        </a:spcAft>
                        <a:buNone/>
                      </a:pPr>
                      <a:r>
                        <a:rPr lang="en"/>
                        <a:t>Beta = 6.7 deg</a:t>
                      </a:r>
                      <a:endParaRPr/>
                    </a:p>
                  </a:txBody>
                  <a:tcPr marT="91425" marB="91425" marR="91425" marL="91425"/>
                </a:tc>
                <a:tc>
                  <a:txBody>
                    <a:bodyPr>
                      <a:noAutofit/>
                    </a:bodyPr>
                    <a:lstStyle/>
                    <a:p>
                      <a:pPr indent="0" lvl="0" marL="0" rtl="0" algn="l">
                        <a:spcBef>
                          <a:spcPts val="0"/>
                        </a:spcBef>
                        <a:spcAft>
                          <a:spcPts val="0"/>
                        </a:spcAft>
                        <a:buNone/>
                      </a:pPr>
                      <a:r>
                        <a:rPr lang="en"/>
                        <a:t>Time = 3.09 s</a:t>
                      </a:r>
                      <a:endParaRPr/>
                    </a:p>
                  </a:txBody>
                  <a:tcPr marT="91425" marB="91425" marR="91425" marL="91425"/>
                </a:tc>
              </a:tr>
            </a:tbl>
          </a:graphicData>
        </a:graphic>
      </p:graphicFrame>
      <p:graphicFrame>
        <p:nvGraphicFramePr>
          <p:cNvPr id="271" name="Google Shape;271;p34"/>
          <p:cNvGraphicFramePr/>
          <p:nvPr/>
        </p:nvGraphicFramePr>
        <p:xfrm>
          <a:off x="5992100" y="1544325"/>
          <a:ext cx="3000000" cy="3000000"/>
        </p:xfrm>
        <a:graphic>
          <a:graphicData uri="http://schemas.openxmlformats.org/drawingml/2006/table">
            <a:tbl>
              <a:tblPr>
                <a:noFill/>
                <a:tableStyleId>{E4AADDA9-625D-40DA-B3B1-475643533B58}</a:tableStyleId>
              </a:tblPr>
              <a:tblGrid>
                <a:gridCol w="1420100"/>
                <a:gridCol w="1420100"/>
              </a:tblGrid>
              <a:tr h="420300">
                <a:tc>
                  <a:txBody>
                    <a:bodyPr>
                      <a:noAutofit/>
                    </a:bodyPr>
                    <a:lstStyle/>
                    <a:p>
                      <a:pPr indent="0" lvl="0" marL="0" rtl="0" algn="l">
                        <a:spcBef>
                          <a:spcPts val="0"/>
                        </a:spcBef>
                        <a:spcAft>
                          <a:spcPts val="0"/>
                        </a:spcAft>
                        <a:buNone/>
                      </a:pPr>
                      <a:r>
                        <a:rPr lang="en">
                          <a:highlight>
                            <a:schemeClr val="accent6"/>
                          </a:highlight>
                        </a:rPr>
                        <a:t>Dist = 5.47m</a:t>
                      </a:r>
                      <a:endParaRPr>
                        <a:highlight>
                          <a:schemeClr val="accent6"/>
                        </a:highlight>
                      </a:endParaRPr>
                    </a:p>
                  </a:txBody>
                  <a:tcPr marT="91425" marB="91425" marR="91425" marL="91425"/>
                </a:tc>
                <a:tc>
                  <a:txBody>
                    <a:bodyPr>
                      <a:noAutofit/>
                    </a:bodyPr>
                    <a:lstStyle/>
                    <a:p>
                      <a:pPr indent="0" lvl="0" marL="0" rtl="0" algn="l">
                        <a:spcBef>
                          <a:spcPts val="0"/>
                        </a:spcBef>
                        <a:spcAft>
                          <a:spcPts val="0"/>
                        </a:spcAft>
                        <a:buNone/>
                      </a:pPr>
                      <a:r>
                        <a:rPr lang="en"/>
                        <a:t>Alt </a:t>
                      </a:r>
                      <a:r>
                        <a:rPr lang="en"/>
                        <a:t>= 7.61m</a:t>
                      </a:r>
                      <a:endParaRPr/>
                    </a:p>
                  </a:txBody>
                  <a:tcPr marT="91425" marB="91425" marR="91425" marL="91425"/>
                </a:tc>
              </a:tr>
              <a:tr h="420300">
                <a:tc>
                  <a:txBody>
                    <a:bodyPr>
                      <a:noAutofit/>
                    </a:bodyPr>
                    <a:lstStyle/>
                    <a:p>
                      <a:pPr indent="0" lvl="0" marL="0" rtl="0" algn="l">
                        <a:spcBef>
                          <a:spcPts val="0"/>
                        </a:spcBef>
                        <a:spcAft>
                          <a:spcPts val="0"/>
                        </a:spcAft>
                        <a:buNone/>
                      </a:pPr>
                      <a:r>
                        <a:rPr lang="en"/>
                        <a:t>Beta = 9.9deg</a:t>
                      </a:r>
                      <a:endParaRPr/>
                    </a:p>
                  </a:txBody>
                  <a:tcPr marT="91425" marB="91425" marR="91425" marL="91425"/>
                </a:tc>
                <a:tc>
                  <a:txBody>
                    <a:bodyPr>
                      <a:noAutofit/>
                    </a:bodyPr>
                    <a:lstStyle/>
                    <a:p>
                      <a:pPr indent="0" lvl="0" marL="0" rtl="0" algn="l">
                        <a:spcBef>
                          <a:spcPts val="0"/>
                        </a:spcBef>
                        <a:spcAft>
                          <a:spcPts val="0"/>
                        </a:spcAft>
                        <a:buNone/>
                      </a:pPr>
                      <a:r>
                        <a:rPr lang="en"/>
                        <a:t>Time = 0.94s</a:t>
                      </a:r>
                      <a:endParaRPr/>
                    </a:p>
                  </a:txBody>
                  <a:tcPr marT="91425" marB="91425" marR="91425" marL="91425"/>
                </a:tc>
              </a:tr>
            </a:tbl>
          </a:graphicData>
        </a:graphic>
      </p:graphicFrame>
      <p:graphicFrame>
        <p:nvGraphicFramePr>
          <p:cNvPr id="272" name="Google Shape;272;p34"/>
          <p:cNvGraphicFramePr/>
          <p:nvPr/>
        </p:nvGraphicFramePr>
        <p:xfrm>
          <a:off x="5992100" y="2386625"/>
          <a:ext cx="3000000" cy="3000000"/>
        </p:xfrm>
        <a:graphic>
          <a:graphicData uri="http://schemas.openxmlformats.org/drawingml/2006/table">
            <a:tbl>
              <a:tblPr>
                <a:noFill/>
                <a:tableStyleId>{E4AADDA9-625D-40DA-B3B1-475643533B58}</a:tableStyleId>
              </a:tblPr>
              <a:tblGrid>
                <a:gridCol w="1420100"/>
                <a:gridCol w="1420100"/>
              </a:tblGrid>
              <a:tr h="420300">
                <a:tc>
                  <a:txBody>
                    <a:bodyPr>
                      <a:noAutofit/>
                    </a:bodyPr>
                    <a:lstStyle/>
                    <a:p>
                      <a:pPr indent="0" lvl="0" marL="0" rtl="0" algn="l">
                        <a:spcBef>
                          <a:spcPts val="0"/>
                        </a:spcBef>
                        <a:spcAft>
                          <a:spcPts val="0"/>
                        </a:spcAft>
                        <a:buNone/>
                      </a:pPr>
                      <a:r>
                        <a:rPr lang="en"/>
                        <a:t>Dist = 14.7 m</a:t>
                      </a:r>
                      <a:endParaRPr/>
                    </a:p>
                  </a:txBody>
                  <a:tcPr marT="91425" marB="91425" marR="91425" marL="91425"/>
                </a:tc>
                <a:tc>
                  <a:txBody>
                    <a:bodyPr>
                      <a:noAutofit/>
                    </a:bodyPr>
                    <a:lstStyle/>
                    <a:p>
                      <a:pPr indent="0" lvl="0" marL="0" rtl="0" algn="l">
                        <a:spcBef>
                          <a:spcPts val="0"/>
                        </a:spcBef>
                        <a:spcAft>
                          <a:spcPts val="0"/>
                        </a:spcAft>
                        <a:buNone/>
                      </a:pPr>
                      <a:r>
                        <a:rPr lang="en">
                          <a:highlight>
                            <a:schemeClr val="accent6"/>
                          </a:highlight>
                        </a:rPr>
                        <a:t>Alt</a:t>
                      </a:r>
                      <a:r>
                        <a:rPr lang="en">
                          <a:highlight>
                            <a:schemeClr val="accent6"/>
                          </a:highlight>
                        </a:rPr>
                        <a:t> = 5.92m</a:t>
                      </a:r>
                      <a:endParaRPr>
                        <a:highlight>
                          <a:schemeClr val="accent6"/>
                        </a:highlight>
                      </a:endParaRPr>
                    </a:p>
                  </a:txBody>
                  <a:tcPr marT="91425" marB="91425" marR="91425" marL="91425"/>
                </a:tc>
              </a:tr>
              <a:tr h="420300">
                <a:tc>
                  <a:txBody>
                    <a:bodyPr>
                      <a:noAutofit/>
                    </a:bodyPr>
                    <a:lstStyle/>
                    <a:p>
                      <a:pPr indent="0" lvl="0" marL="0" rtl="0" algn="l">
                        <a:spcBef>
                          <a:spcPts val="0"/>
                        </a:spcBef>
                        <a:spcAft>
                          <a:spcPts val="0"/>
                        </a:spcAft>
                        <a:buNone/>
                      </a:pPr>
                      <a:r>
                        <a:rPr lang="en"/>
                        <a:t>Beta = 11.9deg</a:t>
                      </a:r>
                      <a:endParaRPr/>
                    </a:p>
                  </a:txBody>
                  <a:tcPr marT="91425" marB="91425" marR="91425" marL="91425"/>
                </a:tc>
                <a:tc>
                  <a:txBody>
                    <a:bodyPr>
                      <a:noAutofit/>
                    </a:bodyPr>
                    <a:lstStyle/>
                    <a:p>
                      <a:pPr indent="0" lvl="0" marL="0" rtl="0" algn="l">
                        <a:spcBef>
                          <a:spcPts val="0"/>
                        </a:spcBef>
                        <a:spcAft>
                          <a:spcPts val="0"/>
                        </a:spcAft>
                        <a:buNone/>
                      </a:pPr>
                      <a:r>
                        <a:rPr lang="en">
                          <a:highlight>
                            <a:schemeClr val="accent6"/>
                          </a:highlight>
                        </a:rPr>
                        <a:t>Time = 0.84s</a:t>
                      </a:r>
                      <a:endParaRPr>
                        <a:highlight>
                          <a:schemeClr val="accent6"/>
                        </a:highlight>
                      </a:endParaRPr>
                    </a:p>
                  </a:txBody>
                  <a:tcPr marT="91425" marB="91425" marR="91425" marL="91425"/>
                </a:tc>
              </a:tr>
              <a:tr h="420300">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bl>
          </a:graphicData>
        </a:graphic>
      </p:graphicFrame>
      <p:graphicFrame>
        <p:nvGraphicFramePr>
          <p:cNvPr id="273" name="Google Shape;273;p34"/>
          <p:cNvGraphicFramePr/>
          <p:nvPr/>
        </p:nvGraphicFramePr>
        <p:xfrm>
          <a:off x="5992100" y="3222500"/>
          <a:ext cx="3000000" cy="3000000"/>
        </p:xfrm>
        <a:graphic>
          <a:graphicData uri="http://schemas.openxmlformats.org/drawingml/2006/table">
            <a:tbl>
              <a:tblPr>
                <a:noFill/>
                <a:tableStyleId>{E4AADDA9-625D-40DA-B3B1-475643533B58}</a:tableStyleId>
              </a:tblPr>
              <a:tblGrid>
                <a:gridCol w="1420100"/>
                <a:gridCol w="1420100"/>
              </a:tblGrid>
              <a:tr h="420300">
                <a:tc>
                  <a:txBody>
                    <a:bodyPr>
                      <a:noAutofit/>
                    </a:bodyPr>
                    <a:lstStyle/>
                    <a:p>
                      <a:pPr indent="0" lvl="0" marL="0" rtl="0" algn="l">
                        <a:spcBef>
                          <a:spcPts val="0"/>
                        </a:spcBef>
                        <a:spcAft>
                          <a:spcPts val="0"/>
                        </a:spcAft>
                        <a:buNone/>
                      </a:pPr>
                      <a:r>
                        <a:rPr lang="en"/>
                        <a:t>Dist = 6.01m</a:t>
                      </a:r>
                      <a:endParaRPr/>
                    </a:p>
                  </a:txBody>
                  <a:tcPr marT="91425" marB="91425" marR="91425" marL="91425"/>
                </a:tc>
                <a:tc>
                  <a:txBody>
                    <a:bodyPr>
                      <a:noAutofit/>
                    </a:bodyPr>
                    <a:lstStyle/>
                    <a:p>
                      <a:pPr indent="0" lvl="0" marL="0" rtl="0" algn="l">
                        <a:spcBef>
                          <a:spcPts val="0"/>
                        </a:spcBef>
                        <a:spcAft>
                          <a:spcPts val="0"/>
                        </a:spcAft>
                        <a:buNone/>
                      </a:pPr>
                      <a:r>
                        <a:rPr lang="en"/>
                        <a:t>Alt</a:t>
                      </a:r>
                      <a:r>
                        <a:rPr lang="en"/>
                        <a:t> = 8.06m</a:t>
                      </a:r>
                      <a:endParaRPr/>
                    </a:p>
                  </a:txBody>
                  <a:tcPr marT="91425" marB="91425" marR="91425" marL="91425"/>
                </a:tc>
              </a:tr>
              <a:tr h="420300">
                <a:tc>
                  <a:txBody>
                    <a:bodyPr>
                      <a:noAutofit/>
                    </a:bodyPr>
                    <a:lstStyle/>
                    <a:p>
                      <a:pPr indent="0" lvl="0" marL="0" rtl="0" algn="l">
                        <a:spcBef>
                          <a:spcPts val="0"/>
                        </a:spcBef>
                        <a:spcAft>
                          <a:spcPts val="0"/>
                        </a:spcAft>
                        <a:buNone/>
                      </a:pPr>
                      <a:r>
                        <a:rPr lang="en">
                          <a:highlight>
                            <a:schemeClr val="accent6"/>
                          </a:highlight>
                        </a:rPr>
                        <a:t>Beta = 6.3deg</a:t>
                      </a:r>
                      <a:endParaRPr>
                        <a:highlight>
                          <a:schemeClr val="accent6"/>
                        </a:highlight>
                      </a:endParaRPr>
                    </a:p>
                  </a:txBody>
                  <a:tcPr marT="91425" marB="91425" marR="91425" marL="91425"/>
                </a:tc>
                <a:tc>
                  <a:txBody>
                    <a:bodyPr>
                      <a:noAutofit/>
                    </a:bodyPr>
                    <a:lstStyle/>
                    <a:p>
                      <a:pPr indent="0" lvl="0" marL="0" rtl="0" algn="l">
                        <a:spcBef>
                          <a:spcPts val="0"/>
                        </a:spcBef>
                        <a:spcAft>
                          <a:spcPts val="0"/>
                        </a:spcAft>
                        <a:buNone/>
                      </a:pPr>
                      <a:r>
                        <a:rPr lang="en"/>
                        <a:t>Time = 0.98s</a:t>
                      </a:r>
                      <a:endParaRPr/>
                    </a:p>
                  </a:txBody>
                  <a:tcPr marT="91425" marB="91425" marR="91425" marL="91425"/>
                </a:tc>
              </a:tr>
            </a:tbl>
          </a:graphicData>
        </a:graphic>
      </p:graphicFrame>
      <p:sp>
        <p:nvSpPr>
          <p:cNvPr id="274" name="Google Shape;274;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35"/>
          <p:cNvSpPr txBox="1"/>
          <p:nvPr>
            <p:ph type="title"/>
          </p:nvPr>
        </p:nvSpPr>
        <p:spPr>
          <a:xfrm>
            <a:off x="3356550" y="176475"/>
            <a:ext cx="2430900" cy="29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Launches 2, 3</a:t>
            </a:r>
            <a:endParaRPr sz="2400"/>
          </a:p>
        </p:txBody>
      </p:sp>
      <p:sp>
        <p:nvSpPr>
          <p:cNvPr id="280" name="Google Shape;280;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Launch 2 - </a:t>
            </a:r>
            <a:r>
              <a:rPr lang="en"/>
              <a:t>Range Increase: -</a:t>
            </a:r>
            <a:r>
              <a:rPr b="1" lang="en" sz="1400">
                <a:solidFill>
                  <a:srgbClr val="CC0000"/>
                </a:solidFill>
                <a:latin typeface="Arial"/>
                <a:ea typeface="Arial"/>
                <a:cs typeface="Arial"/>
                <a:sym typeface="Arial"/>
              </a:rPr>
              <a:t>7.17% -3.8m → Worse</a:t>
            </a:r>
            <a:endParaRPr b="1" sz="1400">
              <a:solidFill>
                <a:srgbClr val="CC0000"/>
              </a:solidFill>
              <a:latin typeface="Arial"/>
              <a:ea typeface="Arial"/>
              <a:cs typeface="Arial"/>
              <a:sym typeface="Arial"/>
            </a:endParaRPr>
          </a:p>
          <a:p>
            <a:pPr indent="0" lvl="0" marL="0" rtl="0" algn="l">
              <a:spcBef>
                <a:spcPts val="0"/>
              </a:spcBef>
              <a:spcAft>
                <a:spcPts val="0"/>
              </a:spcAft>
              <a:buNone/>
            </a:pPr>
            <a:r>
              <a:rPr lang="en"/>
              <a:t>Launch 3 - Range Increase: </a:t>
            </a:r>
            <a:r>
              <a:rPr lang="en" sz="1400">
                <a:solidFill>
                  <a:srgbClr val="CC0000"/>
                </a:solidFill>
              </a:rPr>
              <a:t>-</a:t>
            </a:r>
            <a:r>
              <a:rPr b="1" lang="en" sz="1400">
                <a:solidFill>
                  <a:srgbClr val="CC0000"/>
                </a:solidFill>
              </a:rPr>
              <a:t>10% -5.5 m → Significantly Worse</a:t>
            </a:r>
            <a:endParaRPr b="1" sz="1400">
              <a:solidFill>
                <a:srgbClr val="CC0000"/>
              </a:solidFill>
              <a:latin typeface="Arial"/>
              <a:ea typeface="Arial"/>
              <a:cs typeface="Arial"/>
              <a:sym typeface="Arial"/>
            </a:endParaRPr>
          </a:p>
          <a:p>
            <a:pPr indent="0" lvl="0" marL="0" rtl="0" algn="l">
              <a:lnSpc>
                <a:spcPct val="100000"/>
              </a:lnSpc>
              <a:spcBef>
                <a:spcPts val="1600"/>
              </a:spcBef>
              <a:spcAft>
                <a:spcPts val="0"/>
              </a:spcAft>
              <a:buNone/>
            </a:pPr>
            <a:r>
              <a:rPr lang="en" sz="1400">
                <a:solidFill>
                  <a:srgbClr val="000000"/>
                </a:solidFill>
                <a:latin typeface="Arial"/>
                <a:ea typeface="Arial"/>
                <a:cs typeface="Arial"/>
                <a:sym typeface="Arial"/>
              </a:rPr>
              <a:t>Same design, ≈500mL of water, 45</a:t>
            </a:r>
            <a:r>
              <a:rPr baseline="30000" lang="en" sz="1400">
                <a:solidFill>
                  <a:srgbClr val="000000"/>
                </a:solidFill>
                <a:latin typeface="Arial"/>
                <a:ea typeface="Arial"/>
                <a:cs typeface="Arial"/>
                <a:sym typeface="Arial"/>
              </a:rPr>
              <a:t>o</a:t>
            </a:r>
            <a:r>
              <a:rPr lang="en" sz="1400">
                <a:solidFill>
                  <a:srgbClr val="000000"/>
                </a:solidFill>
                <a:latin typeface="Arial"/>
                <a:ea typeface="Arial"/>
                <a:cs typeface="Arial"/>
                <a:sym typeface="Arial"/>
              </a:rPr>
              <a:t> launch angle</a:t>
            </a:r>
            <a:endParaRPr sz="1400">
              <a:solidFill>
                <a:srgbClr val="000000"/>
              </a:solidFill>
              <a:latin typeface="Arial"/>
              <a:ea typeface="Arial"/>
              <a:cs typeface="Arial"/>
              <a:sym typeface="Arial"/>
            </a:endParaRPr>
          </a:p>
          <a:p>
            <a:pPr indent="-317500" lvl="0" marL="457200" rtl="0" algn="l">
              <a:lnSpc>
                <a:spcPct val="100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Deterioration of rocket integrity</a:t>
            </a:r>
            <a:endParaRPr sz="1400">
              <a:solidFill>
                <a:srgbClr val="000000"/>
              </a:solidFill>
              <a:latin typeface="Arial"/>
              <a:ea typeface="Arial"/>
              <a:cs typeface="Arial"/>
              <a:sym typeface="Arial"/>
            </a:endParaRPr>
          </a:p>
          <a:p>
            <a:pPr indent="-317500" lvl="1" marL="914400" rtl="0" algn="l">
              <a:lnSpc>
                <a:spcPct val="100000"/>
              </a:lnSpc>
              <a:spcBef>
                <a:spcPts val="0"/>
              </a:spcBef>
              <a:spcAft>
                <a:spcPts val="0"/>
              </a:spcAft>
              <a:buClr>
                <a:srgbClr val="000000"/>
              </a:buClr>
              <a:buSzPts val="1400"/>
              <a:buFont typeface="Arial"/>
              <a:buChar char="○"/>
            </a:pPr>
            <a:r>
              <a:rPr lang="en">
                <a:solidFill>
                  <a:srgbClr val="000000"/>
                </a:solidFill>
                <a:latin typeface="Arial"/>
                <a:ea typeface="Arial"/>
                <a:cs typeface="Arial"/>
                <a:sym typeface="Arial"/>
              </a:rPr>
              <a:t>Wrinkled nose cone increased C</a:t>
            </a:r>
            <a:r>
              <a:rPr baseline="-25000" lang="en">
                <a:solidFill>
                  <a:srgbClr val="000000"/>
                </a:solidFill>
                <a:latin typeface="Arial"/>
                <a:ea typeface="Arial"/>
                <a:cs typeface="Arial"/>
                <a:sym typeface="Arial"/>
              </a:rPr>
              <a:t>D</a:t>
            </a:r>
            <a:endParaRPr>
              <a:solidFill>
                <a:srgbClr val="000000"/>
              </a:solidFill>
              <a:latin typeface="Arial"/>
              <a:ea typeface="Arial"/>
              <a:cs typeface="Arial"/>
              <a:sym typeface="Arial"/>
            </a:endParaRPr>
          </a:p>
          <a:p>
            <a:pPr indent="-317500" lvl="1" marL="914400" rtl="0" algn="l">
              <a:lnSpc>
                <a:spcPct val="100000"/>
              </a:lnSpc>
              <a:spcBef>
                <a:spcPts val="0"/>
              </a:spcBef>
              <a:spcAft>
                <a:spcPts val="0"/>
              </a:spcAft>
              <a:buClr>
                <a:srgbClr val="000000"/>
              </a:buClr>
              <a:buSzPts val="1400"/>
              <a:buFont typeface="Arial"/>
              <a:buChar char="○"/>
            </a:pPr>
            <a:r>
              <a:rPr lang="en">
                <a:solidFill>
                  <a:srgbClr val="000000"/>
                </a:solidFill>
                <a:latin typeface="Arial"/>
                <a:ea typeface="Arial"/>
                <a:cs typeface="Arial"/>
                <a:sym typeface="Arial"/>
              </a:rPr>
              <a:t>Fin wobble</a:t>
            </a:r>
            <a:endParaRPr>
              <a:solidFill>
                <a:srgbClr val="000000"/>
              </a:solidFill>
              <a:latin typeface="Arial"/>
              <a:ea typeface="Arial"/>
              <a:cs typeface="Arial"/>
              <a:sym typeface="Arial"/>
            </a:endParaRPr>
          </a:p>
          <a:p>
            <a:pPr indent="-317500" lvl="2" marL="1371600" rtl="0" algn="l">
              <a:lnSpc>
                <a:spcPct val="100000"/>
              </a:lnSpc>
              <a:spcBef>
                <a:spcPts val="0"/>
              </a:spcBef>
              <a:spcAft>
                <a:spcPts val="0"/>
              </a:spcAft>
              <a:buClr>
                <a:srgbClr val="000000"/>
              </a:buClr>
              <a:buSzPts val="1400"/>
              <a:buFont typeface="Arial"/>
              <a:buChar char="■"/>
            </a:pPr>
            <a:r>
              <a:rPr lang="en">
                <a:solidFill>
                  <a:srgbClr val="000000"/>
                </a:solidFill>
                <a:latin typeface="Arial"/>
                <a:ea typeface="Arial"/>
                <a:cs typeface="Arial"/>
                <a:sym typeface="Arial"/>
              </a:rPr>
              <a:t>Deterioration of tape holding fins to rocket body</a:t>
            </a:r>
            <a:endParaRPr>
              <a:solidFill>
                <a:srgbClr val="000000"/>
              </a:solidFill>
              <a:latin typeface="Arial"/>
              <a:ea typeface="Arial"/>
              <a:cs typeface="Arial"/>
              <a:sym typeface="Arial"/>
            </a:endParaRPr>
          </a:p>
          <a:p>
            <a:pPr indent="-317500" lvl="0" marL="457200" rtl="0" algn="l">
              <a:lnSpc>
                <a:spcPct val="100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Launch error</a:t>
            </a:r>
            <a:endParaRPr sz="1400">
              <a:solidFill>
                <a:srgbClr val="000000"/>
              </a:solidFill>
              <a:latin typeface="Arial"/>
              <a:ea typeface="Arial"/>
              <a:cs typeface="Arial"/>
              <a:sym typeface="Arial"/>
            </a:endParaRPr>
          </a:p>
          <a:p>
            <a:pPr indent="-317500" lvl="1" marL="914400" rtl="0" algn="l">
              <a:lnSpc>
                <a:spcPct val="100000"/>
              </a:lnSpc>
              <a:spcBef>
                <a:spcPts val="0"/>
              </a:spcBef>
              <a:spcAft>
                <a:spcPts val="0"/>
              </a:spcAft>
              <a:buClr>
                <a:srgbClr val="000000"/>
              </a:buClr>
              <a:buSzPts val="1400"/>
              <a:buFont typeface="Arial"/>
              <a:buChar char="○"/>
            </a:pPr>
            <a:r>
              <a:rPr lang="en">
                <a:solidFill>
                  <a:srgbClr val="000000"/>
                </a:solidFill>
                <a:latin typeface="Arial"/>
                <a:ea typeface="Arial"/>
                <a:cs typeface="Arial"/>
                <a:sym typeface="Arial"/>
              </a:rPr>
              <a:t>String detached from the release key - delayed launch from altimeter start (2)</a:t>
            </a:r>
            <a:endParaRPr>
              <a:solidFill>
                <a:srgbClr val="000000"/>
              </a:solidFill>
              <a:latin typeface="Arial"/>
              <a:ea typeface="Arial"/>
              <a:cs typeface="Arial"/>
              <a:sym typeface="Arial"/>
            </a:endParaRPr>
          </a:p>
          <a:p>
            <a:pPr indent="-317500" lvl="0" marL="457200" rtl="0" algn="l">
              <a:lnSpc>
                <a:spcPct val="100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Data?</a:t>
            </a:r>
            <a:endParaRPr sz="1400">
              <a:solidFill>
                <a:srgbClr val="000000"/>
              </a:solidFill>
              <a:latin typeface="Arial"/>
              <a:ea typeface="Arial"/>
              <a:cs typeface="Arial"/>
              <a:sym typeface="Arial"/>
            </a:endParaRPr>
          </a:p>
          <a:p>
            <a:pPr indent="-317500" lvl="1" marL="914400" rtl="0" algn="l">
              <a:lnSpc>
                <a:spcPct val="100000"/>
              </a:lnSpc>
              <a:spcBef>
                <a:spcPts val="0"/>
              </a:spcBef>
              <a:spcAft>
                <a:spcPts val="0"/>
              </a:spcAft>
              <a:buClr>
                <a:srgbClr val="000000"/>
              </a:buClr>
              <a:buSzPts val="1400"/>
              <a:buFont typeface="Arial"/>
              <a:buChar char="○"/>
            </a:pPr>
            <a:r>
              <a:rPr lang="en">
                <a:solidFill>
                  <a:srgbClr val="000000"/>
                </a:solidFill>
                <a:latin typeface="Arial"/>
                <a:ea typeface="Arial"/>
                <a:cs typeface="Arial"/>
                <a:sym typeface="Arial"/>
              </a:rPr>
              <a:t>Data was collected but was unusable - MATLAB GUI wouldn’t run with the data</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
        <p:nvSpPr>
          <p:cNvPr id="281" name="Google Shape;281;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36"/>
          <p:cNvSpPr txBox="1"/>
          <p:nvPr>
            <p:ph type="title"/>
          </p:nvPr>
        </p:nvSpPr>
        <p:spPr>
          <a:xfrm>
            <a:off x="145775" y="1487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Sources of Error</a:t>
            </a:r>
            <a:endParaRPr sz="3600"/>
          </a:p>
        </p:txBody>
      </p:sp>
      <p:sp>
        <p:nvSpPr>
          <p:cNvPr id="287" name="Google Shape;287;p36"/>
          <p:cNvSpPr txBox="1"/>
          <p:nvPr>
            <p:ph idx="1" type="body"/>
          </p:nvPr>
        </p:nvSpPr>
        <p:spPr>
          <a:xfrm>
            <a:off x="216875" y="773250"/>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Static test stand data has multiple </a:t>
            </a:r>
            <a:r>
              <a:rPr lang="en" sz="1400"/>
              <a:t>inconsistencies</a:t>
            </a:r>
            <a:r>
              <a:rPr lang="en" sz="1400"/>
              <a:t> → Better estimates from using averages from multiple data sets → Better ways to fit the data?</a:t>
            </a:r>
            <a:endParaRPr sz="1400"/>
          </a:p>
          <a:p>
            <a:pPr indent="-317500" lvl="0" marL="457200" rtl="0" algn="l">
              <a:spcBef>
                <a:spcPts val="0"/>
              </a:spcBef>
              <a:spcAft>
                <a:spcPts val="0"/>
              </a:spcAft>
              <a:buSzPts val="1400"/>
              <a:buChar char="●"/>
            </a:pPr>
            <a:r>
              <a:rPr lang="en" sz="1400"/>
              <a:t>DI model was extremely prone to static test stand cutoff values → Could not use in monte carlo → May have given us a better crossrange angle estimate</a:t>
            </a:r>
            <a:endParaRPr sz="1400"/>
          </a:p>
          <a:p>
            <a:pPr indent="-317500" lvl="0" marL="457200" rtl="0" algn="l">
              <a:spcBef>
                <a:spcPts val="0"/>
              </a:spcBef>
              <a:spcAft>
                <a:spcPts val="0"/>
              </a:spcAft>
              <a:buSzPts val="1400"/>
              <a:buChar char="●"/>
            </a:pPr>
            <a:r>
              <a:rPr lang="en" sz="1400"/>
              <a:t>Moments or friction generated from the launch stand could have contributed to a higher crossrange angle</a:t>
            </a:r>
            <a:endParaRPr sz="1400"/>
          </a:p>
          <a:p>
            <a:pPr indent="-317500" lvl="0" marL="457200" rtl="0" algn="l">
              <a:spcBef>
                <a:spcPts val="0"/>
              </a:spcBef>
              <a:spcAft>
                <a:spcPts val="0"/>
              </a:spcAft>
              <a:buSzPts val="1400"/>
              <a:buChar char="●"/>
            </a:pPr>
            <a:r>
              <a:rPr lang="en" sz="1400"/>
              <a:t>Wind was not constant throughout the whole launch, changed directions and speed rapidly</a:t>
            </a:r>
            <a:endParaRPr sz="1400"/>
          </a:p>
          <a:p>
            <a:pPr indent="-317500" lvl="0" marL="457200" rtl="0" algn="l">
              <a:spcBef>
                <a:spcPts val="0"/>
              </a:spcBef>
              <a:spcAft>
                <a:spcPts val="0"/>
              </a:spcAft>
              <a:buSzPts val="1400"/>
              <a:buChar char="●"/>
            </a:pPr>
            <a:r>
              <a:rPr lang="en" sz="1400"/>
              <a:t>Deterioration in rocket increased coefficient of drag as increased launches occured</a:t>
            </a:r>
            <a:endParaRPr sz="1400"/>
          </a:p>
          <a:p>
            <a:pPr indent="-317500" lvl="0" marL="457200" rtl="0" algn="l">
              <a:spcBef>
                <a:spcPts val="0"/>
              </a:spcBef>
              <a:spcAft>
                <a:spcPts val="0"/>
              </a:spcAft>
              <a:buSzPts val="1400"/>
              <a:buChar char="●"/>
            </a:pPr>
            <a:r>
              <a:rPr lang="en" sz="1400"/>
              <a:t>Uses an idealized thermal expansion model and cannot account for more complex thermal interactions (changes in temperature in actual conditions) → not able to fix at our level</a:t>
            </a:r>
            <a:r>
              <a:rPr lang="en" sz="1400"/>
              <a:t> </a:t>
            </a:r>
            <a:endParaRPr sz="1400"/>
          </a:p>
          <a:p>
            <a:pPr indent="0" lvl="0" marL="0" rtl="0" algn="l">
              <a:spcBef>
                <a:spcPts val="1600"/>
              </a:spcBef>
              <a:spcAft>
                <a:spcPts val="0"/>
              </a:spcAft>
              <a:buNone/>
            </a:pPr>
            <a:r>
              <a:t/>
            </a:r>
            <a:endParaRPr b="1">
              <a:solidFill>
                <a:srgbClr val="E06666"/>
              </a:solidFill>
            </a:endParaRPr>
          </a:p>
          <a:p>
            <a:pPr indent="0" lvl="0" marL="0" rtl="0" algn="l">
              <a:spcBef>
                <a:spcPts val="1600"/>
              </a:spcBef>
              <a:spcAft>
                <a:spcPts val="1600"/>
              </a:spcAft>
              <a:buNone/>
            </a:pPr>
            <a:r>
              <a:rPr b="1" lang="en">
                <a:solidFill>
                  <a:srgbClr val="E06666"/>
                </a:solidFill>
              </a:rPr>
              <a:t>Turns out predicting a rocket launch is hard!</a:t>
            </a:r>
            <a:endParaRPr b="1">
              <a:solidFill>
                <a:srgbClr val="E06666"/>
              </a:solidFill>
            </a:endParaRPr>
          </a:p>
        </p:txBody>
      </p:sp>
      <p:sp>
        <p:nvSpPr>
          <p:cNvPr id="288" name="Google Shape;288;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pic>
        <p:nvPicPr>
          <p:cNvPr id="293" name="Google Shape;293;p37"/>
          <p:cNvPicPr preferRelativeResize="0"/>
          <p:nvPr/>
        </p:nvPicPr>
        <p:blipFill rotWithShape="1">
          <a:blip r:embed="rId3">
            <a:alphaModFix/>
          </a:blip>
          <a:srcRect b="0" l="19270" r="0" t="22869"/>
          <a:stretch/>
        </p:blipFill>
        <p:spPr>
          <a:xfrm>
            <a:off x="0" y="-25"/>
            <a:ext cx="7178149" cy="5143499"/>
          </a:xfrm>
          <a:prstGeom prst="rect">
            <a:avLst/>
          </a:prstGeom>
          <a:noFill/>
          <a:ln>
            <a:noFill/>
          </a:ln>
        </p:spPr>
      </p:pic>
      <p:sp>
        <p:nvSpPr>
          <p:cNvPr id="294" name="Google Shape;294;p37"/>
          <p:cNvSpPr txBox="1"/>
          <p:nvPr/>
        </p:nvSpPr>
        <p:spPr>
          <a:xfrm>
            <a:off x="7533100" y="2504750"/>
            <a:ext cx="1454100" cy="46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Proxima Nova"/>
                <a:ea typeface="Proxima Nova"/>
                <a:cs typeface="Proxima Nova"/>
                <a:sym typeface="Proxima Nova"/>
              </a:rPr>
              <a:t>Thanks!</a:t>
            </a:r>
            <a:endParaRPr sz="2400">
              <a:solidFill>
                <a:srgbClr val="FFFFFF"/>
              </a:solidFill>
              <a:latin typeface="Proxima Nova"/>
              <a:ea typeface="Proxima Nova"/>
              <a:cs typeface="Proxima Nova"/>
              <a:sym typeface="Proxima Nova"/>
            </a:endParaRPr>
          </a:p>
        </p:txBody>
      </p:sp>
      <p:sp>
        <p:nvSpPr>
          <p:cNvPr id="295" name="Google Shape;295;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5"/>
          <p:cNvSpPr txBox="1"/>
          <p:nvPr>
            <p:ph type="title"/>
          </p:nvPr>
        </p:nvSpPr>
        <p:spPr>
          <a:xfrm>
            <a:off x="148400" y="392275"/>
            <a:ext cx="8520600" cy="32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lt2"/>
                </a:solidFill>
              </a:rPr>
              <a:t>Characterizing TA Test Launch</a:t>
            </a:r>
            <a:endParaRPr sz="1800"/>
          </a:p>
        </p:txBody>
      </p:sp>
      <p:graphicFrame>
        <p:nvGraphicFramePr>
          <p:cNvPr id="78" name="Google Shape;78;p15"/>
          <p:cNvGraphicFramePr/>
          <p:nvPr/>
        </p:nvGraphicFramePr>
        <p:xfrm>
          <a:off x="148400" y="813350"/>
          <a:ext cx="3000000" cy="3000000"/>
        </p:xfrm>
        <a:graphic>
          <a:graphicData uri="http://schemas.openxmlformats.org/drawingml/2006/table">
            <a:tbl>
              <a:tblPr>
                <a:noFill/>
                <a:tableStyleId>{E4AADDA9-625D-40DA-B3B1-475643533B58}</a:tableStyleId>
              </a:tblPr>
              <a:tblGrid>
                <a:gridCol w="4402000"/>
                <a:gridCol w="4402000"/>
              </a:tblGrid>
              <a:tr h="493100">
                <a:tc>
                  <a:txBody>
                    <a:bodyPr>
                      <a:noAutofit/>
                    </a:bodyPr>
                    <a:lstStyle/>
                    <a:p>
                      <a:pPr indent="0" lvl="0" marL="0" rtl="0" algn="ctr">
                        <a:spcBef>
                          <a:spcPts val="0"/>
                        </a:spcBef>
                        <a:spcAft>
                          <a:spcPts val="0"/>
                        </a:spcAft>
                        <a:buNone/>
                      </a:pPr>
                      <a:r>
                        <a:rPr b="1" lang="en" sz="1800"/>
                        <a:t>Baseline Parameter</a:t>
                      </a:r>
                      <a:endParaRPr b="1" sz="1800"/>
                    </a:p>
                  </a:txBody>
                  <a:tcPr marT="91425" marB="91425" marR="91425" marL="91425"/>
                </a:tc>
                <a:tc>
                  <a:txBody>
                    <a:bodyPr>
                      <a:noAutofit/>
                    </a:bodyPr>
                    <a:lstStyle/>
                    <a:p>
                      <a:pPr indent="0" lvl="0" marL="0" rtl="0" algn="ctr">
                        <a:spcBef>
                          <a:spcPts val="0"/>
                        </a:spcBef>
                        <a:spcAft>
                          <a:spcPts val="0"/>
                        </a:spcAft>
                        <a:buNone/>
                      </a:pPr>
                      <a:r>
                        <a:rPr b="1" lang="en" sz="1800"/>
                        <a:t>Baseline Value</a:t>
                      </a:r>
                      <a:endParaRPr b="1" sz="1800"/>
                    </a:p>
                  </a:txBody>
                  <a:tcPr marT="91425" marB="91425" marR="91425" marL="91425"/>
                </a:tc>
              </a:tr>
              <a:tr h="493100">
                <a:tc>
                  <a:txBody>
                    <a:bodyPr>
                      <a:noAutofit/>
                    </a:bodyPr>
                    <a:lstStyle/>
                    <a:p>
                      <a:pPr indent="0" lvl="0" marL="0" rtl="0" algn="l">
                        <a:spcBef>
                          <a:spcPts val="0"/>
                        </a:spcBef>
                        <a:spcAft>
                          <a:spcPts val="0"/>
                        </a:spcAft>
                        <a:buNone/>
                      </a:pPr>
                      <a:r>
                        <a:rPr lang="en"/>
                        <a:t>CG // CP</a:t>
                      </a:r>
                      <a:endParaRPr/>
                    </a:p>
                  </a:txBody>
                  <a:tcPr marT="91425" marB="91425" marR="91425" marL="91425"/>
                </a:tc>
                <a:tc>
                  <a:txBody>
                    <a:bodyPr>
                      <a:noAutofit/>
                    </a:bodyPr>
                    <a:lstStyle/>
                    <a:p>
                      <a:pPr indent="0" lvl="0" marL="0" rtl="0" algn="l">
                        <a:spcBef>
                          <a:spcPts val="0"/>
                        </a:spcBef>
                        <a:spcAft>
                          <a:spcPts val="0"/>
                        </a:spcAft>
                        <a:buNone/>
                      </a:pPr>
                      <a:r>
                        <a:rPr lang="en"/>
                        <a:t>0.23 meters from the cap of the bottle</a:t>
                      </a:r>
                      <a:endParaRPr/>
                    </a:p>
                  </a:txBody>
                  <a:tcPr marT="91425" marB="91425" marR="91425" marL="91425"/>
                </a:tc>
              </a:tr>
              <a:tr h="493100">
                <a:tc>
                  <a:txBody>
                    <a:bodyPr>
                      <a:noAutofit/>
                    </a:bodyPr>
                    <a:lstStyle/>
                    <a:p>
                      <a:pPr indent="0" lvl="0" marL="0" rtl="0" algn="l">
                        <a:spcBef>
                          <a:spcPts val="0"/>
                        </a:spcBef>
                        <a:spcAft>
                          <a:spcPts val="0"/>
                        </a:spcAft>
                        <a:buNone/>
                      </a:pPr>
                      <a:r>
                        <a:rPr lang="en"/>
                        <a:t>Initial Mass // Final Mass</a:t>
                      </a:r>
                      <a:endParaRPr/>
                    </a:p>
                  </a:txBody>
                  <a:tcPr marT="91425" marB="91425" marR="91425" marL="91425"/>
                </a:tc>
                <a:tc>
                  <a:txBody>
                    <a:bodyPr>
                      <a:noAutofit/>
                    </a:bodyPr>
                    <a:lstStyle/>
                    <a:p>
                      <a:pPr indent="0" lvl="0" marL="0" rtl="0" algn="l">
                        <a:spcBef>
                          <a:spcPts val="0"/>
                        </a:spcBef>
                        <a:spcAft>
                          <a:spcPts val="0"/>
                        </a:spcAft>
                        <a:buNone/>
                      </a:pPr>
                      <a:r>
                        <a:rPr lang="en"/>
                        <a:t>1079 grams // 125 grams </a:t>
                      </a:r>
                      <a:endParaRPr/>
                    </a:p>
                  </a:txBody>
                  <a:tcPr marT="91425" marB="91425" marR="91425" marL="91425"/>
                </a:tc>
              </a:tr>
              <a:tr h="493100">
                <a:tc>
                  <a:txBody>
                    <a:bodyPr>
                      <a:noAutofit/>
                    </a:bodyPr>
                    <a:lstStyle/>
                    <a:p>
                      <a:pPr indent="0" lvl="0" marL="0" rtl="0" algn="l">
                        <a:spcBef>
                          <a:spcPts val="0"/>
                        </a:spcBef>
                        <a:spcAft>
                          <a:spcPts val="0"/>
                        </a:spcAft>
                        <a:buNone/>
                      </a:pPr>
                      <a:r>
                        <a:rPr lang="en"/>
                        <a:t>CD</a:t>
                      </a:r>
                      <a:endParaRPr/>
                    </a:p>
                  </a:txBody>
                  <a:tcPr marT="91425" marB="91425" marR="91425" marL="91425"/>
                </a:tc>
                <a:tc>
                  <a:txBody>
                    <a:bodyPr>
                      <a:noAutofit/>
                    </a:bodyPr>
                    <a:lstStyle/>
                    <a:p>
                      <a:pPr indent="0" lvl="0" marL="0" rtl="0" algn="l">
                        <a:spcBef>
                          <a:spcPts val="0"/>
                        </a:spcBef>
                        <a:spcAft>
                          <a:spcPts val="0"/>
                        </a:spcAft>
                        <a:buNone/>
                      </a:pPr>
                      <a:r>
                        <a:rPr lang="en"/>
                        <a:t>.3361</a:t>
                      </a:r>
                      <a:endParaRPr/>
                    </a:p>
                  </a:txBody>
                  <a:tcPr marT="91425" marB="91425" marR="91425" marL="91425"/>
                </a:tc>
              </a:tr>
              <a:tr h="493100">
                <a:tc>
                  <a:txBody>
                    <a:bodyPr>
                      <a:noAutofit/>
                    </a:bodyPr>
                    <a:lstStyle/>
                    <a:p>
                      <a:pPr indent="0" lvl="0" marL="0" rtl="0" algn="l">
                        <a:spcBef>
                          <a:spcPts val="0"/>
                        </a:spcBef>
                        <a:spcAft>
                          <a:spcPts val="0"/>
                        </a:spcAft>
                        <a:buNone/>
                      </a:pPr>
                      <a:r>
                        <a:rPr lang="en"/>
                        <a:t>Thrust</a:t>
                      </a:r>
                      <a:endParaRPr/>
                    </a:p>
                  </a:txBody>
                  <a:tcPr marT="91425" marB="91425" marR="91425" marL="91425"/>
                </a:tc>
                <a:tc>
                  <a:txBody>
                    <a:bodyPr>
                      <a:noAutofit/>
                    </a:bodyPr>
                    <a:lstStyle/>
                    <a:p>
                      <a:pPr indent="0" lvl="0" marL="0" rtl="0" algn="l">
                        <a:spcBef>
                          <a:spcPts val="0"/>
                        </a:spcBef>
                        <a:spcAft>
                          <a:spcPts val="0"/>
                        </a:spcAft>
                        <a:buNone/>
                      </a:pPr>
                      <a:r>
                        <a:rPr lang="en"/>
                        <a:t>From Static Test </a:t>
                      </a:r>
                      <a:r>
                        <a:rPr lang="en"/>
                        <a:t> → </a:t>
                      </a:r>
                      <a:r>
                        <a:rPr lang="en"/>
                        <a:t>Mean = 59.4 [N], SD = 55.64 [N]</a:t>
                      </a:r>
                      <a:endParaRPr/>
                    </a:p>
                  </a:txBody>
                  <a:tcPr marT="91425" marB="91425" marR="91425" marL="91425"/>
                </a:tc>
              </a:tr>
              <a:tr h="493100">
                <a:tc>
                  <a:txBody>
                    <a:bodyPr>
                      <a:noAutofit/>
                    </a:bodyPr>
                    <a:lstStyle/>
                    <a:p>
                      <a:pPr indent="0" lvl="0" marL="0" rtl="0" algn="l">
                        <a:spcBef>
                          <a:spcPts val="0"/>
                        </a:spcBef>
                        <a:spcAft>
                          <a:spcPts val="0"/>
                        </a:spcAft>
                        <a:buNone/>
                      </a:pPr>
                      <a:r>
                        <a:rPr lang="en"/>
                        <a:t>Isp // DeltaV</a:t>
                      </a:r>
                      <a:endParaRPr/>
                    </a:p>
                  </a:txBody>
                  <a:tcPr marT="91425" marB="91425" marR="91425" marL="91425"/>
                </a:tc>
                <a:tc>
                  <a:txBody>
                    <a:bodyPr>
                      <a:noAutofit/>
                    </a:bodyPr>
                    <a:lstStyle/>
                    <a:p>
                      <a:pPr indent="0" lvl="0" marL="0" rtl="0" algn="l">
                        <a:spcBef>
                          <a:spcPts val="0"/>
                        </a:spcBef>
                        <a:spcAft>
                          <a:spcPts val="0"/>
                        </a:spcAft>
                        <a:buNone/>
                      </a:pPr>
                      <a:r>
                        <a:rPr lang="en"/>
                        <a:t>1.144 [s]  // 22.8292 [m/s]</a:t>
                      </a:r>
                      <a:endParaRPr/>
                    </a:p>
                  </a:txBody>
                  <a:tcPr marT="91425" marB="91425" marR="91425" marL="91425"/>
                </a:tc>
              </a:tr>
              <a:tr h="493100">
                <a:tc>
                  <a:txBody>
                    <a:bodyPr>
                      <a:noAutofit/>
                    </a:bodyPr>
                    <a:lstStyle/>
                    <a:p>
                      <a:pPr indent="0" lvl="0" marL="0" rtl="0" algn="l">
                        <a:spcBef>
                          <a:spcPts val="0"/>
                        </a:spcBef>
                        <a:spcAft>
                          <a:spcPts val="0"/>
                        </a:spcAft>
                        <a:buNone/>
                      </a:pPr>
                      <a:r>
                        <a:rPr lang="en"/>
                        <a:t>Swing Test Met Expectations</a:t>
                      </a:r>
                      <a:endParaRPr/>
                    </a:p>
                  </a:txBody>
                  <a:tcPr marT="91425" marB="91425" marR="91425" marL="91425"/>
                </a:tc>
                <a:tc>
                  <a:txBody>
                    <a:bodyPr>
                      <a:noAutofit/>
                    </a:bodyPr>
                    <a:lstStyle/>
                    <a:p>
                      <a:pPr indent="0" lvl="0" marL="0" rtl="0" algn="l">
                        <a:spcBef>
                          <a:spcPts val="0"/>
                        </a:spcBef>
                        <a:spcAft>
                          <a:spcPts val="0"/>
                        </a:spcAft>
                        <a:buNone/>
                      </a:pPr>
                      <a:r>
                        <a:rPr lang="en"/>
                        <a:t>Yes</a:t>
                      </a:r>
                      <a:endParaRPr/>
                    </a:p>
                  </a:txBody>
                  <a:tcPr marT="91425" marB="91425" marR="91425" marL="91425"/>
                </a:tc>
              </a:tr>
              <a:tr h="493100">
                <a:tc>
                  <a:txBody>
                    <a:bodyPr>
                      <a:noAutofit/>
                    </a:bodyPr>
                    <a:lstStyle/>
                    <a:p>
                      <a:pPr indent="0" lvl="0" marL="0" rtl="0" algn="l">
                        <a:spcBef>
                          <a:spcPts val="0"/>
                        </a:spcBef>
                        <a:spcAft>
                          <a:spcPts val="0"/>
                        </a:spcAft>
                        <a:buNone/>
                      </a:pPr>
                      <a:r>
                        <a:rPr lang="en"/>
                        <a:t>Launch Angle</a:t>
                      </a:r>
                      <a:endParaRPr/>
                    </a:p>
                  </a:txBody>
                  <a:tcPr marT="91425" marB="91425" marR="91425" marL="91425"/>
                </a:tc>
                <a:tc>
                  <a:txBody>
                    <a:bodyPr>
                      <a:noAutofit/>
                    </a:bodyPr>
                    <a:lstStyle/>
                    <a:p>
                      <a:pPr indent="0" lvl="0" marL="0" rtl="0" algn="l">
                        <a:spcBef>
                          <a:spcPts val="0"/>
                        </a:spcBef>
                        <a:spcAft>
                          <a:spcPts val="0"/>
                        </a:spcAft>
                        <a:buNone/>
                      </a:pPr>
                      <a:r>
                        <a:rPr lang="en"/>
                        <a:t>45 degrees</a:t>
                      </a:r>
                      <a:endParaRPr/>
                    </a:p>
                  </a:txBody>
                  <a:tcPr marT="91425" marB="91425" marR="91425" marL="91425"/>
                </a:tc>
              </a:tr>
            </a:tbl>
          </a:graphicData>
        </a:graphic>
      </p:graphicFrame>
      <p:sp>
        <p:nvSpPr>
          <p:cNvPr id="79" name="Google Shape;79;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6"/>
          <p:cNvSpPr txBox="1"/>
          <p:nvPr>
            <p:ph type="title"/>
          </p:nvPr>
        </p:nvSpPr>
        <p:spPr>
          <a:xfrm>
            <a:off x="2947650" y="369550"/>
            <a:ext cx="3248700" cy="29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lt2"/>
                </a:solidFill>
              </a:rPr>
              <a:t>Checklist Development</a:t>
            </a:r>
            <a:endParaRPr b="1" sz="1800">
              <a:solidFill>
                <a:schemeClr val="lt2"/>
              </a:solidFill>
            </a:endParaRPr>
          </a:p>
        </p:txBody>
      </p:sp>
      <p:pic>
        <p:nvPicPr>
          <p:cNvPr id="85" name="Google Shape;85;p16"/>
          <p:cNvPicPr preferRelativeResize="0"/>
          <p:nvPr/>
        </p:nvPicPr>
        <p:blipFill>
          <a:blip r:embed="rId3">
            <a:alphaModFix/>
          </a:blip>
          <a:stretch>
            <a:fillRect/>
          </a:stretch>
        </p:blipFill>
        <p:spPr>
          <a:xfrm>
            <a:off x="606775" y="1017723"/>
            <a:ext cx="7930449" cy="3819375"/>
          </a:xfrm>
          <a:prstGeom prst="rect">
            <a:avLst/>
          </a:prstGeom>
          <a:noFill/>
          <a:ln>
            <a:noFill/>
          </a:ln>
        </p:spPr>
      </p:pic>
      <p:sp>
        <p:nvSpPr>
          <p:cNvPr id="86" name="Google Shape;8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7"/>
          <p:cNvSpPr txBox="1"/>
          <p:nvPr>
            <p:ph type="title"/>
          </p:nvPr>
        </p:nvSpPr>
        <p:spPr>
          <a:xfrm>
            <a:off x="208300" y="176500"/>
            <a:ext cx="3439200" cy="29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lt2"/>
                </a:solidFill>
              </a:rPr>
              <a:t>Thermodynamic Model</a:t>
            </a:r>
            <a:endParaRPr b="1" sz="3000">
              <a:solidFill>
                <a:schemeClr val="lt2"/>
              </a:solidFill>
            </a:endParaRPr>
          </a:p>
        </p:txBody>
      </p:sp>
      <p:sp>
        <p:nvSpPr>
          <p:cNvPr id="92" name="Google Shape;92;p17"/>
          <p:cNvSpPr txBox="1"/>
          <p:nvPr>
            <p:ph idx="1" type="body"/>
          </p:nvPr>
        </p:nvSpPr>
        <p:spPr>
          <a:xfrm>
            <a:off x="311700" y="1152475"/>
            <a:ext cx="40767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Relative wind velocities</a:t>
            </a:r>
            <a:endParaRPr/>
          </a:p>
          <a:p>
            <a:pPr indent="-342900" lvl="0" marL="457200" rtl="0" algn="l">
              <a:spcBef>
                <a:spcPts val="0"/>
              </a:spcBef>
              <a:spcAft>
                <a:spcPts val="0"/>
              </a:spcAft>
              <a:buSzPts val="1800"/>
              <a:buChar char="●"/>
            </a:pPr>
            <a:r>
              <a:rPr lang="en"/>
              <a:t>Euler angle calculations </a:t>
            </a:r>
            <a:endParaRPr/>
          </a:p>
          <a:p>
            <a:pPr indent="-342900" lvl="0" marL="457200" rtl="0" algn="l">
              <a:spcBef>
                <a:spcPts val="0"/>
              </a:spcBef>
              <a:spcAft>
                <a:spcPts val="0"/>
              </a:spcAft>
              <a:buSzPts val="1800"/>
              <a:buChar char="●"/>
            </a:pPr>
            <a:r>
              <a:rPr lang="en"/>
              <a:t>3D plotting</a:t>
            </a:r>
            <a:endParaRPr/>
          </a:p>
        </p:txBody>
      </p:sp>
      <p:pic>
        <p:nvPicPr>
          <p:cNvPr id="93" name="Google Shape;93;p17"/>
          <p:cNvPicPr preferRelativeResize="0"/>
          <p:nvPr/>
        </p:nvPicPr>
        <p:blipFill>
          <a:blip r:embed="rId3">
            <a:alphaModFix/>
          </a:blip>
          <a:stretch>
            <a:fillRect/>
          </a:stretch>
        </p:blipFill>
        <p:spPr>
          <a:xfrm>
            <a:off x="3823900" y="3209175"/>
            <a:ext cx="5197249" cy="1747050"/>
          </a:xfrm>
          <a:prstGeom prst="rect">
            <a:avLst/>
          </a:prstGeom>
          <a:noFill/>
          <a:ln>
            <a:noFill/>
          </a:ln>
        </p:spPr>
      </p:pic>
      <p:pic>
        <p:nvPicPr>
          <p:cNvPr id="94" name="Google Shape;94;p17"/>
          <p:cNvPicPr preferRelativeResize="0"/>
          <p:nvPr/>
        </p:nvPicPr>
        <p:blipFill>
          <a:blip r:embed="rId4">
            <a:alphaModFix/>
          </a:blip>
          <a:stretch>
            <a:fillRect/>
          </a:stretch>
        </p:blipFill>
        <p:spPr>
          <a:xfrm>
            <a:off x="439325" y="2378875"/>
            <a:ext cx="2793100" cy="2412325"/>
          </a:xfrm>
          <a:prstGeom prst="rect">
            <a:avLst/>
          </a:prstGeom>
          <a:noFill/>
          <a:ln>
            <a:noFill/>
          </a:ln>
        </p:spPr>
      </p:pic>
      <p:pic>
        <p:nvPicPr>
          <p:cNvPr id="95" name="Google Shape;95;p17"/>
          <p:cNvPicPr preferRelativeResize="0"/>
          <p:nvPr/>
        </p:nvPicPr>
        <p:blipFill>
          <a:blip r:embed="rId5">
            <a:alphaModFix/>
          </a:blip>
          <a:stretch>
            <a:fillRect/>
          </a:stretch>
        </p:blipFill>
        <p:spPr>
          <a:xfrm>
            <a:off x="4388400" y="239426"/>
            <a:ext cx="4398426" cy="3008600"/>
          </a:xfrm>
          <a:prstGeom prst="rect">
            <a:avLst/>
          </a:prstGeom>
          <a:noFill/>
          <a:ln>
            <a:noFill/>
          </a:ln>
        </p:spPr>
      </p:pic>
      <p:sp>
        <p:nvSpPr>
          <p:cNvPr id="96" name="Google Shape;96;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3225475" y="0"/>
            <a:ext cx="2239500" cy="29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Thermodynamic</a:t>
            </a:r>
            <a:endParaRPr>
              <a:solidFill>
                <a:schemeClr val="lt2"/>
              </a:solidFill>
            </a:endParaRPr>
          </a:p>
          <a:p>
            <a:pPr indent="0" lvl="0" marL="0" rtl="0" algn="ctr">
              <a:spcBef>
                <a:spcPts val="0"/>
              </a:spcBef>
              <a:spcAft>
                <a:spcPts val="0"/>
              </a:spcAft>
              <a:buNone/>
            </a:pPr>
            <a:r>
              <a:rPr lang="en">
                <a:solidFill>
                  <a:schemeClr val="lt2"/>
                </a:solidFill>
              </a:rPr>
              <a:t>Model Flowchart</a:t>
            </a:r>
            <a:endParaRPr>
              <a:solidFill>
                <a:schemeClr val="lt2"/>
              </a:solidFill>
            </a:endParaRPr>
          </a:p>
        </p:txBody>
      </p:sp>
      <p:pic>
        <p:nvPicPr>
          <p:cNvPr id="102" name="Google Shape;102;p18"/>
          <p:cNvPicPr preferRelativeResize="0"/>
          <p:nvPr/>
        </p:nvPicPr>
        <p:blipFill>
          <a:blip r:embed="rId3">
            <a:alphaModFix/>
          </a:blip>
          <a:stretch>
            <a:fillRect/>
          </a:stretch>
        </p:blipFill>
        <p:spPr>
          <a:xfrm>
            <a:off x="3453300" y="0"/>
            <a:ext cx="5690699" cy="5143500"/>
          </a:xfrm>
          <a:prstGeom prst="rect">
            <a:avLst/>
          </a:prstGeom>
          <a:noFill/>
          <a:ln>
            <a:noFill/>
          </a:ln>
        </p:spPr>
      </p:pic>
      <p:sp>
        <p:nvSpPr>
          <p:cNvPr id="103" name="Google Shape;103;p18"/>
          <p:cNvSpPr txBox="1"/>
          <p:nvPr/>
        </p:nvSpPr>
        <p:spPr>
          <a:xfrm>
            <a:off x="369100" y="1583525"/>
            <a:ext cx="2774100" cy="32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04" name="Google Shape;104;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5" name="Google Shape;105;p18"/>
          <p:cNvPicPr preferRelativeResize="0"/>
          <p:nvPr/>
        </p:nvPicPr>
        <p:blipFill>
          <a:blip r:embed="rId4">
            <a:alphaModFix/>
          </a:blip>
          <a:stretch>
            <a:fillRect/>
          </a:stretch>
        </p:blipFill>
        <p:spPr>
          <a:xfrm>
            <a:off x="186050" y="1403325"/>
            <a:ext cx="1787354" cy="504825"/>
          </a:xfrm>
          <a:prstGeom prst="rect">
            <a:avLst/>
          </a:prstGeom>
          <a:noFill/>
          <a:ln>
            <a:noFill/>
          </a:ln>
        </p:spPr>
      </p:pic>
      <p:sp>
        <p:nvSpPr>
          <p:cNvPr id="106" name="Google Shape;106;p18"/>
          <p:cNvSpPr txBox="1"/>
          <p:nvPr/>
        </p:nvSpPr>
        <p:spPr>
          <a:xfrm>
            <a:off x="127000" y="200575"/>
            <a:ext cx="3016200" cy="6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2"/>
                </a:solidFill>
                <a:latin typeface="Proxima Nova"/>
                <a:ea typeface="Proxima Nova"/>
                <a:cs typeface="Proxima Nova"/>
                <a:sym typeface="Proxima Nova"/>
              </a:rPr>
              <a:t>Thermodynamic Equations</a:t>
            </a:r>
            <a:endParaRPr b="1" sz="1800">
              <a:solidFill>
                <a:schemeClr val="lt2"/>
              </a:solidFill>
              <a:latin typeface="Proxima Nova"/>
              <a:ea typeface="Proxima Nova"/>
              <a:cs typeface="Proxima Nova"/>
              <a:sym typeface="Proxima Nova"/>
            </a:endParaRPr>
          </a:p>
        </p:txBody>
      </p:sp>
      <p:pic>
        <p:nvPicPr>
          <p:cNvPr id="107" name="Google Shape;107;p18"/>
          <p:cNvPicPr preferRelativeResize="0"/>
          <p:nvPr/>
        </p:nvPicPr>
        <p:blipFill>
          <a:blip r:embed="rId5">
            <a:alphaModFix/>
          </a:blip>
          <a:stretch>
            <a:fillRect/>
          </a:stretch>
        </p:blipFill>
        <p:spPr>
          <a:xfrm>
            <a:off x="186050" y="708538"/>
            <a:ext cx="2019300" cy="619125"/>
          </a:xfrm>
          <a:prstGeom prst="rect">
            <a:avLst/>
          </a:prstGeom>
          <a:noFill/>
          <a:ln>
            <a:noFill/>
          </a:ln>
        </p:spPr>
      </p:pic>
      <p:pic>
        <p:nvPicPr>
          <p:cNvPr id="108" name="Google Shape;108;p18"/>
          <p:cNvPicPr preferRelativeResize="0"/>
          <p:nvPr/>
        </p:nvPicPr>
        <p:blipFill>
          <a:blip r:embed="rId6">
            <a:alphaModFix/>
          </a:blip>
          <a:stretch>
            <a:fillRect/>
          </a:stretch>
        </p:blipFill>
        <p:spPr>
          <a:xfrm>
            <a:off x="219675" y="2178150"/>
            <a:ext cx="2537654" cy="393600"/>
          </a:xfrm>
          <a:prstGeom prst="rect">
            <a:avLst/>
          </a:prstGeom>
          <a:noFill/>
          <a:ln>
            <a:noFill/>
          </a:ln>
        </p:spPr>
      </p:pic>
      <p:pic>
        <p:nvPicPr>
          <p:cNvPr id="109" name="Google Shape;109;p18"/>
          <p:cNvPicPr preferRelativeResize="0"/>
          <p:nvPr/>
        </p:nvPicPr>
        <p:blipFill>
          <a:blip r:embed="rId7">
            <a:alphaModFix/>
          </a:blip>
          <a:stretch>
            <a:fillRect/>
          </a:stretch>
        </p:blipFill>
        <p:spPr>
          <a:xfrm>
            <a:off x="601625" y="2730375"/>
            <a:ext cx="2066925" cy="685800"/>
          </a:xfrm>
          <a:prstGeom prst="rect">
            <a:avLst/>
          </a:prstGeom>
          <a:noFill/>
          <a:ln>
            <a:noFill/>
          </a:ln>
        </p:spPr>
      </p:pic>
      <p:sp>
        <p:nvSpPr>
          <p:cNvPr id="110" name="Google Shape;110;p18"/>
          <p:cNvSpPr/>
          <p:nvPr/>
        </p:nvSpPr>
        <p:spPr>
          <a:xfrm>
            <a:off x="2344925" y="999000"/>
            <a:ext cx="469200" cy="761100"/>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8"/>
          <p:cNvSpPr/>
          <p:nvPr/>
        </p:nvSpPr>
        <p:spPr>
          <a:xfrm>
            <a:off x="2870713" y="2361625"/>
            <a:ext cx="469200" cy="761100"/>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19"/>
          <p:cNvSpPr txBox="1"/>
          <p:nvPr>
            <p:ph type="title"/>
          </p:nvPr>
        </p:nvSpPr>
        <p:spPr>
          <a:xfrm>
            <a:off x="-378200" y="189125"/>
            <a:ext cx="5188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lt2"/>
                </a:solidFill>
              </a:rPr>
              <a:t>Isp Rocket Equation Model</a:t>
            </a:r>
            <a:endParaRPr b="1" sz="2400">
              <a:solidFill>
                <a:schemeClr val="lt2"/>
              </a:solidFill>
            </a:endParaRPr>
          </a:p>
        </p:txBody>
      </p:sp>
      <p:sp>
        <p:nvSpPr>
          <p:cNvPr id="117" name="Google Shape;117;p19"/>
          <p:cNvSpPr txBox="1"/>
          <p:nvPr>
            <p:ph idx="1" type="body"/>
          </p:nvPr>
        </p:nvSpPr>
        <p:spPr>
          <a:xfrm>
            <a:off x="219975" y="858325"/>
            <a:ext cx="4436700" cy="8271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a:t>Trimmed data values by setting </a:t>
            </a:r>
            <a:r>
              <a:rPr lang="en"/>
              <a:t>tolerance</a:t>
            </a:r>
            <a:r>
              <a:rPr lang="en"/>
              <a:t> on slope values</a:t>
            </a:r>
            <a:r>
              <a:rPr lang="en"/>
              <a:t>, shifting up by mean of negative values, and removing zeros post shift</a:t>
            </a:r>
            <a:endParaRPr/>
          </a:p>
          <a:p>
            <a:pPr indent="0" lvl="0" marL="457200" rtl="0" algn="l">
              <a:lnSpc>
                <a:spcPct val="100000"/>
              </a:lnSpc>
              <a:spcBef>
                <a:spcPts val="1600"/>
              </a:spcBef>
              <a:spcAft>
                <a:spcPts val="0"/>
              </a:spcAft>
              <a:buNone/>
            </a:pPr>
            <a:r>
              <a:t/>
            </a:r>
            <a:endParaRPr/>
          </a:p>
          <a:p>
            <a:pPr indent="0" lvl="0" marL="457200" rtl="0" algn="l">
              <a:lnSpc>
                <a:spcPct val="100000"/>
              </a:lnSpc>
              <a:spcBef>
                <a:spcPts val="1600"/>
              </a:spcBef>
              <a:spcAft>
                <a:spcPts val="0"/>
              </a:spcAft>
              <a:buNone/>
            </a:pPr>
            <a:r>
              <a:t/>
            </a:r>
            <a:endParaRPr/>
          </a:p>
          <a:p>
            <a:pPr indent="0" lvl="0" marL="457200" rtl="0" algn="l">
              <a:lnSpc>
                <a:spcPct val="100000"/>
              </a:lnSpc>
              <a:spcBef>
                <a:spcPts val="1600"/>
              </a:spcBef>
              <a:spcAft>
                <a:spcPts val="0"/>
              </a:spcAft>
              <a:buNone/>
            </a:pPr>
            <a:r>
              <a:t/>
            </a:r>
            <a:endParaRPr/>
          </a:p>
          <a:p>
            <a:pPr indent="-342900" lvl="0" marL="457200" rtl="0" algn="l">
              <a:lnSpc>
                <a:spcPct val="100000"/>
              </a:lnSpc>
              <a:spcBef>
                <a:spcPts val="1600"/>
              </a:spcBef>
              <a:spcAft>
                <a:spcPts val="0"/>
              </a:spcAft>
              <a:buSzPts val="1800"/>
              <a:buChar char="●"/>
            </a:pPr>
            <a:r>
              <a:rPr lang="en"/>
              <a:t>Integration of thrust using fitmodel and trapz returned same results → calculated Isp and deltaV</a:t>
            </a:r>
            <a:endParaRPr/>
          </a:p>
        </p:txBody>
      </p:sp>
      <p:sp>
        <p:nvSpPr>
          <p:cNvPr id="118" name="Google Shape;118;p19"/>
          <p:cNvSpPr txBox="1"/>
          <p:nvPr/>
        </p:nvSpPr>
        <p:spPr>
          <a:xfrm>
            <a:off x="219975" y="2286300"/>
            <a:ext cx="4370400" cy="1117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Smoothingspline worked best for slope </a:t>
            </a:r>
            <a:r>
              <a:rPr lang="en" sz="1800">
                <a:solidFill>
                  <a:schemeClr val="accent3"/>
                </a:solidFill>
                <a:latin typeface="Proxima Nova"/>
                <a:ea typeface="Proxima Nova"/>
                <a:cs typeface="Proxima Nova"/>
                <a:sym typeface="Proxima Nova"/>
              </a:rPr>
              <a:t>tolerance</a:t>
            </a:r>
            <a:r>
              <a:rPr lang="en" sz="1800">
                <a:solidFill>
                  <a:schemeClr val="accent3"/>
                </a:solidFill>
                <a:latin typeface="Proxima Nova"/>
                <a:ea typeface="Proxima Nova"/>
                <a:cs typeface="Proxima Nova"/>
                <a:sym typeface="Proxima Nova"/>
              </a:rPr>
              <a:t> check, cubicinterp worked best for actual thrust data</a:t>
            </a:r>
            <a:endParaRPr>
              <a:latin typeface="Proxima Nova"/>
              <a:ea typeface="Proxima Nova"/>
              <a:cs typeface="Proxima Nova"/>
              <a:sym typeface="Proxima Nova"/>
            </a:endParaRPr>
          </a:p>
        </p:txBody>
      </p:sp>
      <p:pic>
        <p:nvPicPr>
          <p:cNvPr id="119" name="Google Shape;119;p19"/>
          <p:cNvPicPr preferRelativeResize="0"/>
          <p:nvPr/>
        </p:nvPicPr>
        <p:blipFill>
          <a:blip r:embed="rId3">
            <a:alphaModFix/>
          </a:blip>
          <a:stretch>
            <a:fillRect/>
          </a:stretch>
        </p:blipFill>
        <p:spPr>
          <a:xfrm>
            <a:off x="4757000" y="256500"/>
            <a:ext cx="4061951" cy="4739899"/>
          </a:xfrm>
          <a:prstGeom prst="rect">
            <a:avLst/>
          </a:prstGeom>
          <a:noFill/>
          <a:ln>
            <a:noFill/>
          </a:ln>
        </p:spPr>
      </p:pic>
      <p:sp>
        <p:nvSpPr>
          <p:cNvPr id="120" name="Google Shape;120;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0"/>
          <p:cNvSpPr txBox="1"/>
          <p:nvPr>
            <p:ph type="title"/>
          </p:nvPr>
        </p:nvSpPr>
        <p:spPr>
          <a:xfrm>
            <a:off x="311700" y="210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06666"/>
                </a:solidFill>
              </a:rPr>
              <a:t>Initial Data → Cubic Interpolated Fit</a:t>
            </a:r>
            <a:endParaRPr b="1" sz="3000">
              <a:solidFill>
                <a:srgbClr val="E06666"/>
              </a:solidFill>
            </a:endParaRPr>
          </a:p>
        </p:txBody>
      </p:sp>
      <p:pic>
        <p:nvPicPr>
          <p:cNvPr id="126" name="Google Shape;126;p20"/>
          <p:cNvPicPr preferRelativeResize="0"/>
          <p:nvPr/>
        </p:nvPicPr>
        <p:blipFill>
          <a:blip r:embed="rId3">
            <a:alphaModFix/>
          </a:blip>
          <a:stretch>
            <a:fillRect/>
          </a:stretch>
        </p:blipFill>
        <p:spPr>
          <a:xfrm>
            <a:off x="4347250" y="872925"/>
            <a:ext cx="4680324" cy="3714900"/>
          </a:xfrm>
          <a:prstGeom prst="rect">
            <a:avLst/>
          </a:prstGeom>
          <a:noFill/>
          <a:ln>
            <a:noFill/>
          </a:ln>
        </p:spPr>
      </p:pic>
      <p:pic>
        <p:nvPicPr>
          <p:cNvPr id="127" name="Google Shape;127;p20"/>
          <p:cNvPicPr preferRelativeResize="0"/>
          <p:nvPr/>
        </p:nvPicPr>
        <p:blipFill>
          <a:blip r:embed="rId4">
            <a:alphaModFix/>
          </a:blip>
          <a:stretch>
            <a:fillRect/>
          </a:stretch>
        </p:blipFill>
        <p:spPr>
          <a:xfrm>
            <a:off x="0" y="982200"/>
            <a:ext cx="4773174" cy="3337900"/>
          </a:xfrm>
          <a:prstGeom prst="rect">
            <a:avLst/>
          </a:prstGeom>
          <a:noFill/>
          <a:ln>
            <a:noFill/>
          </a:ln>
        </p:spPr>
      </p:pic>
      <p:sp>
        <p:nvSpPr>
          <p:cNvPr id="128" name="Google Shape;128;p20"/>
          <p:cNvSpPr txBox="1"/>
          <p:nvPr/>
        </p:nvSpPr>
        <p:spPr>
          <a:xfrm>
            <a:off x="762000" y="4226275"/>
            <a:ext cx="3104400" cy="6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Proxima Nova"/>
                <a:ea typeface="Proxima Nova"/>
                <a:cs typeface="Proxima Nova"/>
                <a:sym typeface="Proxima Nova"/>
              </a:rPr>
              <a:t>Raw TA Static Test Stand Data</a:t>
            </a:r>
            <a:endParaRPr i="1">
              <a:latin typeface="Proxima Nova"/>
              <a:ea typeface="Proxima Nova"/>
              <a:cs typeface="Proxima Nova"/>
              <a:sym typeface="Proxima Nova"/>
            </a:endParaRPr>
          </a:p>
        </p:txBody>
      </p:sp>
      <p:sp>
        <p:nvSpPr>
          <p:cNvPr id="129" name="Google Shape;129;p20"/>
          <p:cNvSpPr txBox="1"/>
          <p:nvPr/>
        </p:nvSpPr>
        <p:spPr>
          <a:xfrm>
            <a:off x="5278600" y="4320100"/>
            <a:ext cx="3104400" cy="6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latin typeface="Proxima Nova"/>
                <a:ea typeface="Proxima Nova"/>
                <a:cs typeface="Proxima Nova"/>
                <a:sym typeface="Proxima Nova"/>
              </a:rPr>
              <a:t>Cubic Piecewise Interpolation - Negative Values Mean shifted &amp; removed - Trailing data removed</a:t>
            </a:r>
            <a:endParaRPr i="1" sz="1100">
              <a:latin typeface="Proxima Nova"/>
              <a:ea typeface="Proxima Nova"/>
              <a:cs typeface="Proxima Nova"/>
              <a:sym typeface="Proxima Nova"/>
            </a:endParaRPr>
          </a:p>
        </p:txBody>
      </p:sp>
      <p:sp>
        <p:nvSpPr>
          <p:cNvPr id="130" name="Google Shape;130;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1"/>
          <p:cNvSpPr txBox="1"/>
          <p:nvPr>
            <p:ph type="title"/>
          </p:nvPr>
        </p:nvSpPr>
        <p:spPr>
          <a:xfrm>
            <a:off x="-2181450" y="285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lt2"/>
                </a:solidFill>
              </a:rPr>
              <a:t>Direct Interpolation Model</a:t>
            </a:r>
            <a:endParaRPr b="1" sz="2400">
              <a:solidFill>
                <a:schemeClr val="lt2"/>
              </a:solidFill>
            </a:endParaRPr>
          </a:p>
        </p:txBody>
      </p:sp>
      <p:sp>
        <p:nvSpPr>
          <p:cNvPr id="136" name="Google Shape;136;p21"/>
          <p:cNvSpPr txBox="1"/>
          <p:nvPr>
            <p:ph idx="1" type="body"/>
          </p:nvPr>
        </p:nvSpPr>
        <p:spPr>
          <a:xfrm>
            <a:off x="247400" y="1110475"/>
            <a:ext cx="4338900" cy="153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Direct Interpolation model replaces the force calculation in the thermodynamic model with the static test stand data</a:t>
            </a:r>
            <a:endParaRPr/>
          </a:p>
          <a:p>
            <a:pPr indent="0" lvl="0" marL="457200" rtl="0" algn="l">
              <a:spcBef>
                <a:spcPts val="1600"/>
              </a:spcBef>
              <a:spcAft>
                <a:spcPts val="1600"/>
              </a:spcAft>
              <a:buNone/>
            </a:pPr>
            <a:r>
              <a:t/>
            </a:r>
            <a:endParaRPr/>
          </a:p>
        </p:txBody>
      </p:sp>
      <p:sp>
        <p:nvSpPr>
          <p:cNvPr id="137" name="Google Shape;137;p21"/>
          <p:cNvSpPr txBox="1"/>
          <p:nvPr/>
        </p:nvSpPr>
        <p:spPr>
          <a:xfrm>
            <a:off x="405950" y="2571750"/>
            <a:ext cx="4021800" cy="12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6D9EEB"/>
                </a:solidFill>
                <a:latin typeface="Proxima Nova"/>
                <a:ea typeface="Proxima Nova"/>
                <a:cs typeface="Proxima Nova"/>
                <a:sym typeface="Proxima Nova"/>
              </a:rPr>
              <a:t>Approaches:</a:t>
            </a:r>
            <a:endParaRPr b="1" sz="1800">
              <a:solidFill>
                <a:srgbClr val="6D9EEB"/>
              </a:solidFill>
              <a:latin typeface="Proxima Nova"/>
              <a:ea typeface="Proxima Nova"/>
              <a:cs typeface="Proxima Nova"/>
              <a:sym typeface="Proxima Nova"/>
            </a:endParaRPr>
          </a:p>
          <a:p>
            <a:pPr indent="0" lvl="0" marL="0" rtl="0" algn="l">
              <a:spcBef>
                <a:spcPts val="0"/>
              </a:spcBef>
              <a:spcAft>
                <a:spcPts val="0"/>
              </a:spcAft>
              <a:buNone/>
            </a:pPr>
            <a:r>
              <a:t/>
            </a:r>
            <a:endParaRPr b="1" sz="1800">
              <a:solidFill>
                <a:srgbClr val="6D9EEB"/>
              </a:solidFill>
              <a:latin typeface="Proxima Nova"/>
              <a:ea typeface="Proxima Nova"/>
              <a:cs typeface="Proxima Nova"/>
              <a:sym typeface="Proxima Nova"/>
            </a:endParaRPr>
          </a:p>
          <a:p>
            <a:pPr indent="-342900" lvl="0" marL="457200" rtl="0" algn="l">
              <a:spcBef>
                <a:spcPts val="0"/>
              </a:spcBef>
              <a:spcAft>
                <a:spcPts val="0"/>
              </a:spcAft>
              <a:buClr>
                <a:schemeClr val="accent3"/>
              </a:buClr>
              <a:buSzPts val="1800"/>
              <a:buFont typeface="Proxima Nova"/>
              <a:buAutoNum type="arabicParenR"/>
            </a:pPr>
            <a:r>
              <a:rPr lang="en" sz="1800">
                <a:solidFill>
                  <a:schemeClr val="accent3"/>
                </a:solidFill>
                <a:latin typeface="Proxima Nova"/>
                <a:ea typeface="Proxima Nova"/>
                <a:cs typeface="Proxima Nova"/>
                <a:sym typeface="Proxima Nova"/>
              </a:rPr>
              <a:t>Built in ‘fit’ function creates a cfit object for direct time evaluation</a:t>
            </a:r>
            <a:endParaRPr sz="1800">
              <a:solidFill>
                <a:schemeClr val="accent3"/>
              </a:solidFill>
              <a:latin typeface="Proxima Nova"/>
              <a:ea typeface="Proxima Nova"/>
              <a:cs typeface="Proxima Nova"/>
              <a:sym typeface="Proxima Nova"/>
            </a:endParaRPr>
          </a:p>
          <a:p>
            <a:pPr indent="-342900" lvl="0" marL="457200" rtl="0" algn="l">
              <a:spcBef>
                <a:spcPts val="0"/>
              </a:spcBef>
              <a:spcAft>
                <a:spcPts val="0"/>
              </a:spcAft>
              <a:buClr>
                <a:schemeClr val="accent3"/>
              </a:buClr>
              <a:buSzPts val="1800"/>
              <a:buFont typeface="Proxima Nova"/>
              <a:buAutoNum type="arabicParenR"/>
            </a:pPr>
            <a:r>
              <a:rPr lang="en" sz="1800">
                <a:solidFill>
                  <a:schemeClr val="accent3"/>
                </a:solidFill>
                <a:latin typeface="Proxima Nova"/>
                <a:ea typeface="Proxima Nova"/>
                <a:cs typeface="Proxima Nova"/>
                <a:sym typeface="Proxima Nova"/>
              </a:rPr>
              <a:t>Spline ‘interp1’ between actual data points for times </a:t>
            </a:r>
            <a:r>
              <a:rPr lang="en" sz="1800">
                <a:solidFill>
                  <a:schemeClr val="accent3"/>
                </a:solidFill>
                <a:latin typeface="Proxima Nova"/>
                <a:ea typeface="Proxima Nova"/>
                <a:cs typeface="Proxima Nova"/>
                <a:sym typeface="Proxima Nova"/>
              </a:rPr>
              <a:t>in between</a:t>
            </a:r>
            <a:r>
              <a:rPr lang="en" sz="1800">
                <a:solidFill>
                  <a:schemeClr val="accent3"/>
                </a:solidFill>
                <a:latin typeface="Proxima Nova"/>
                <a:ea typeface="Proxima Nova"/>
                <a:cs typeface="Proxima Nova"/>
                <a:sym typeface="Proxima Nova"/>
              </a:rPr>
              <a:t> data → </a:t>
            </a:r>
            <a:r>
              <a:rPr lang="en" sz="1800">
                <a:solidFill>
                  <a:srgbClr val="E06666"/>
                </a:solidFill>
                <a:latin typeface="Proxima Nova"/>
                <a:ea typeface="Proxima Nova"/>
                <a:cs typeface="Proxima Nova"/>
                <a:sym typeface="Proxima Nova"/>
              </a:rPr>
              <a:t>could not align ode45 timestep and interp1</a:t>
            </a:r>
            <a:endParaRPr sz="1800">
              <a:solidFill>
                <a:srgbClr val="E06666"/>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accent3"/>
              </a:solidFill>
              <a:latin typeface="Proxima Nova"/>
              <a:ea typeface="Proxima Nova"/>
              <a:cs typeface="Proxima Nova"/>
              <a:sym typeface="Proxima Nova"/>
            </a:endParaRPr>
          </a:p>
          <a:p>
            <a:pPr indent="0" lvl="0" marL="914400" rtl="0" algn="l">
              <a:spcBef>
                <a:spcPts val="0"/>
              </a:spcBef>
              <a:spcAft>
                <a:spcPts val="0"/>
              </a:spcAft>
              <a:buNone/>
            </a:pPr>
            <a:r>
              <a:t/>
            </a:r>
            <a:endParaRPr b="1">
              <a:solidFill>
                <a:schemeClr val="accent4"/>
              </a:solidFill>
              <a:latin typeface="Proxima Nova"/>
              <a:ea typeface="Proxima Nova"/>
              <a:cs typeface="Proxima Nova"/>
              <a:sym typeface="Proxima Nova"/>
            </a:endParaRPr>
          </a:p>
        </p:txBody>
      </p:sp>
      <p:pic>
        <p:nvPicPr>
          <p:cNvPr id="138" name="Google Shape;138;p21"/>
          <p:cNvPicPr preferRelativeResize="0"/>
          <p:nvPr/>
        </p:nvPicPr>
        <p:blipFill>
          <a:blip r:embed="rId3">
            <a:alphaModFix/>
          </a:blip>
          <a:stretch>
            <a:fillRect/>
          </a:stretch>
        </p:blipFill>
        <p:spPr>
          <a:xfrm>
            <a:off x="4586300" y="214817"/>
            <a:ext cx="4236001" cy="2828609"/>
          </a:xfrm>
          <a:prstGeom prst="rect">
            <a:avLst/>
          </a:prstGeom>
          <a:noFill/>
          <a:ln>
            <a:noFill/>
          </a:ln>
        </p:spPr>
      </p:pic>
      <p:pic>
        <p:nvPicPr>
          <p:cNvPr id="139" name="Google Shape;139;p21"/>
          <p:cNvPicPr preferRelativeResize="0"/>
          <p:nvPr/>
        </p:nvPicPr>
        <p:blipFill>
          <a:blip r:embed="rId4">
            <a:alphaModFix/>
          </a:blip>
          <a:stretch>
            <a:fillRect/>
          </a:stretch>
        </p:blipFill>
        <p:spPr>
          <a:xfrm>
            <a:off x="4747150" y="3257625"/>
            <a:ext cx="4236000" cy="1471825"/>
          </a:xfrm>
          <a:prstGeom prst="rect">
            <a:avLst/>
          </a:prstGeom>
          <a:noFill/>
          <a:ln>
            <a:noFill/>
          </a:ln>
        </p:spPr>
      </p:pic>
      <p:sp>
        <p:nvSpPr>
          <p:cNvPr id="140" name="Google Shape;140;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